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8"/>
  </p:notesMasterIdLst>
  <p:handoutMasterIdLst>
    <p:handoutMasterId r:id="rId29"/>
  </p:handoutMasterIdLst>
  <p:sldIdLst>
    <p:sldId id="265" r:id="rId2"/>
    <p:sldId id="267" r:id="rId3"/>
    <p:sldId id="268" r:id="rId4"/>
    <p:sldId id="309" r:id="rId5"/>
    <p:sldId id="311" r:id="rId6"/>
    <p:sldId id="313" r:id="rId7"/>
    <p:sldId id="303" r:id="rId8"/>
    <p:sldId id="302" r:id="rId9"/>
    <p:sldId id="274" r:id="rId10"/>
    <p:sldId id="275" r:id="rId11"/>
    <p:sldId id="276" r:id="rId12"/>
    <p:sldId id="293" r:id="rId13"/>
    <p:sldId id="314" r:id="rId14"/>
    <p:sldId id="315" r:id="rId15"/>
    <p:sldId id="316" r:id="rId16"/>
    <p:sldId id="280" r:id="rId17"/>
    <p:sldId id="281" r:id="rId18"/>
    <p:sldId id="283" r:id="rId19"/>
    <p:sldId id="284" r:id="rId20"/>
    <p:sldId id="285" r:id="rId21"/>
    <p:sldId id="298" r:id="rId22"/>
    <p:sldId id="301" r:id="rId23"/>
    <p:sldId id="307" r:id="rId24"/>
    <p:sldId id="308" r:id="rId25"/>
    <p:sldId id="290" r:id="rId26"/>
    <p:sldId id="291" r:id="rId27"/>
  </p:sldIdLst>
  <p:sldSz cx="9144000" cy="6858000" type="screen4x3"/>
  <p:notesSz cx="6858000" cy="9144000"/>
  <p:defaultTextStyle>
    <a:defPPr>
      <a:defRPr lang="zh-CN"/>
    </a:defPPr>
    <a:lvl1pPr marL="0" algn="l" defTabSz="515620" rtl="0" eaLnBrk="1" latinLnBrk="0" hangingPunct="1">
      <a:defRPr sz="2000" kern="1200">
        <a:solidFill>
          <a:schemeClr val="tx1"/>
        </a:solidFill>
        <a:latin typeface="+mn-lt"/>
        <a:ea typeface="+mn-ea"/>
        <a:cs typeface="+mn-cs"/>
      </a:defRPr>
    </a:lvl1pPr>
    <a:lvl2pPr marL="515620" algn="l" defTabSz="515620" rtl="0" eaLnBrk="1" latinLnBrk="0" hangingPunct="1">
      <a:defRPr sz="2000" kern="1200">
        <a:solidFill>
          <a:schemeClr val="tx1"/>
        </a:solidFill>
        <a:latin typeface="+mn-lt"/>
        <a:ea typeface="+mn-ea"/>
        <a:cs typeface="+mn-cs"/>
      </a:defRPr>
    </a:lvl2pPr>
    <a:lvl3pPr marL="1031875" algn="l" defTabSz="515620" rtl="0" eaLnBrk="1" latinLnBrk="0" hangingPunct="1">
      <a:defRPr sz="2000" kern="1200">
        <a:solidFill>
          <a:schemeClr val="tx1"/>
        </a:solidFill>
        <a:latin typeface="+mn-lt"/>
        <a:ea typeface="+mn-ea"/>
        <a:cs typeface="+mn-cs"/>
      </a:defRPr>
    </a:lvl3pPr>
    <a:lvl4pPr marL="1547495" algn="l" defTabSz="515620" rtl="0" eaLnBrk="1" latinLnBrk="0" hangingPunct="1">
      <a:defRPr sz="2000" kern="1200">
        <a:solidFill>
          <a:schemeClr val="tx1"/>
        </a:solidFill>
        <a:latin typeface="+mn-lt"/>
        <a:ea typeface="+mn-ea"/>
        <a:cs typeface="+mn-cs"/>
      </a:defRPr>
    </a:lvl4pPr>
    <a:lvl5pPr marL="2063115" algn="l" defTabSz="515620" rtl="0" eaLnBrk="1" latinLnBrk="0" hangingPunct="1">
      <a:defRPr sz="2000" kern="1200">
        <a:solidFill>
          <a:schemeClr val="tx1"/>
        </a:solidFill>
        <a:latin typeface="+mn-lt"/>
        <a:ea typeface="+mn-ea"/>
        <a:cs typeface="+mn-cs"/>
      </a:defRPr>
    </a:lvl5pPr>
    <a:lvl6pPr marL="2579370" algn="l" defTabSz="515620" rtl="0" eaLnBrk="1" latinLnBrk="0" hangingPunct="1">
      <a:defRPr sz="2000" kern="1200">
        <a:solidFill>
          <a:schemeClr val="tx1"/>
        </a:solidFill>
        <a:latin typeface="+mn-lt"/>
        <a:ea typeface="+mn-ea"/>
        <a:cs typeface="+mn-cs"/>
      </a:defRPr>
    </a:lvl6pPr>
    <a:lvl7pPr marL="3094990" algn="l" defTabSz="515620" rtl="0" eaLnBrk="1" latinLnBrk="0" hangingPunct="1">
      <a:defRPr sz="2000" kern="1200">
        <a:solidFill>
          <a:schemeClr val="tx1"/>
        </a:solidFill>
        <a:latin typeface="+mn-lt"/>
        <a:ea typeface="+mn-ea"/>
        <a:cs typeface="+mn-cs"/>
      </a:defRPr>
    </a:lvl7pPr>
    <a:lvl8pPr marL="3610610" algn="l" defTabSz="515620" rtl="0" eaLnBrk="1" latinLnBrk="0" hangingPunct="1">
      <a:defRPr sz="2000" kern="1200">
        <a:solidFill>
          <a:schemeClr val="tx1"/>
        </a:solidFill>
        <a:latin typeface="+mn-lt"/>
        <a:ea typeface="+mn-ea"/>
        <a:cs typeface="+mn-cs"/>
      </a:defRPr>
    </a:lvl8pPr>
    <a:lvl9pPr marL="4126230" algn="l" defTabSz="515620" rtl="0" eaLnBrk="1" latinLnBrk="0" hangingPunct="1">
      <a:defRPr sz="20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928">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陈 岱渊" initials="陈" lastIdx="1" clrIdx="0">
    <p:extLst>
      <p:ext uri="{19B8F6BF-5375-455C-9EA6-DF929625EA0E}">
        <p15:presenceInfo xmlns:p15="http://schemas.microsoft.com/office/powerpoint/2012/main" userId="22cc9ccb570a2542"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9900"/>
    <a:srgbClr val="AC4812"/>
    <a:srgbClr val="FFFFFF"/>
    <a:srgbClr val="64109F"/>
    <a:srgbClr val="481579"/>
    <a:srgbClr val="3E0D6B"/>
    <a:srgbClr val="43185D"/>
    <a:srgbClr val="3C1B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snapToObjects="1">
      <p:cViewPr varScale="1">
        <p:scale>
          <a:sx n="116" d="100"/>
          <a:sy n="116" d="100"/>
        </p:scale>
        <p:origin x="1500" y="102"/>
      </p:cViewPr>
      <p:guideLst>
        <p:guide orient="horz" pos="2160"/>
        <p:guide pos="2928"/>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commentAuthors" Target="commentAuthors.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067AE5D-E8E9-4594-BA02-F66BFB408381}" type="datetimeFigureOut">
              <a:rPr lang="zh-CN" altLang="en-US" smtClean="0"/>
              <a:t>2018/11/14</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4E8D020-0F83-4439-9B7F-168DB9167603}" type="slidenum">
              <a:rPr lang="zh-CN" altLang="en-US" smtClean="0"/>
              <a:t>‹#›</a:t>
            </a:fld>
            <a:endParaRPr lang="zh-CN" altLang="en-US"/>
          </a:p>
        </p:txBody>
      </p:sp>
    </p:spTree>
    <p:extLst>
      <p:ext uri="{BB962C8B-B14F-4D97-AF65-F5344CB8AC3E}">
        <p14:creationId xmlns:p14="http://schemas.microsoft.com/office/powerpoint/2010/main" val="302087804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2018/11/14</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extLst>
      <p:ext uri="{BB962C8B-B14F-4D97-AF65-F5344CB8AC3E}">
        <p14:creationId xmlns:p14="http://schemas.microsoft.com/office/powerpoint/2010/main" val="3294278205"/>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1</a:t>
            </a:fld>
            <a:endParaRPr lang="zh-CN" altLang="en-US"/>
          </a:p>
        </p:txBody>
      </p:sp>
    </p:spTree>
    <p:extLst>
      <p:ext uri="{BB962C8B-B14F-4D97-AF65-F5344CB8AC3E}">
        <p14:creationId xmlns:p14="http://schemas.microsoft.com/office/powerpoint/2010/main" val="3794429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[1] M. </a:t>
            </a:r>
            <a:r>
              <a:rPr lang="en-US" err="1"/>
              <a:t>Grundmann</a:t>
            </a:r>
            <a:r>
              <a:rPr lang="en-US"/>
              <a:t>, V. </a:t>
            </a:r>
            <a:r>
              <a:rPr lang="en-US" err="1"/>
              <a:t>Kwatra</a:t>
            </a:r>
            <a:r>
              <a:rPr lang="en-US"/>
              <a:t>, M. Han, and I. Essa. Efficient hierarchical graph-based video segmentation. In CVPR, pages 2141–2148, 2010.</a:t>
            </a:r>
          </a:p>
          <a:p>
            <a:r>
              <a:rPr lang="en-US"/>
              <a:t>[2] H. Jiang, G. Zhang, H. Wang, and H. </a:t>
            </a:r>
            <a:r>
              <a:rPr lang="en-US" err="1"/>
              <a:t>Bao</a:t>
            </a:r>
            <a:r>
              <a:rPr lang="en-US"/>
              <a:t>. </a:t>
            </a:r>
            <a:r>
              <a:rPr lang="en-US" err="1"/>
              <a:t>Spatio</a:t>
            </a:r>
            <a:r>
              <a:rPr lang="en-US"/>
              <a:t>-temporal video segmentation of static scenes and its applications. IEEE Trans. Multimedia, 17(1):3–15, 2015.</a:t>
            </a:r>
          </a:p>
          <a:p>
            <a:r>
              <a:rPr lang="en-US"/>
              <a:t>[3] F. Galasso, M. </a:t>
            </a:r>
            <a:r>
              <a:rPr lang="en-US" err="1"/>
              <a:t>Keuper</a:t>
            </a:r>
            <a:r>
              <a:rPr lang="en-US"/>
              <a:t>, T. </a:t>
            </a:r>
            <a:r>
              <a:rPr lang="en-US" err="1"/>
              <a:t>Brox</a:t>
            </a:r>
            <a:r>
              <a:rPr lang="en-US"/>
              <a:t>, and B. Schiele. Spectral graph reduction for efficient image and streaming video segmentation. In CVPR, 2014.</a:t>
            </a:r>
          </a:p>
          <a:p>
            <a:r>
              <a:rPr lang="en-US"/>
              <a:t>[4] C.-P. Yu, H. Le, G. </a:t>
            </a:r>
            <a:r>
              <a:rPr lang="en-US" err="1"/>
              <a:t>Zelinsky</a:t>
            </a:r>
            <a:r>
              <a:rPr lang="en-US"/>
              <a:t>, and D. Samaras. Efficient video segmentation using parametric graph partitioning. In ICCV, 2015.</a:t>
            </a:r>
          </a:p>
        </p:txBody>
      </p:sp>
      <p:sp>
        <p:nvSpPr>
          <p:cNvPr id="4" name="Slide Number Placeholder 3"/>
          <p:cNvSpPr>
            <a:spLocks noGrp="1"/>
          </p:cNvSpPr>
          <p:nvPr>
            <p:ph type="sldNum" sz="quarter" idx="10"/>
          </p:nvPr>
        </p:nvSpPr>
        <p:spPr/>
        <p:txBody>
          <a:bodyPr/>
          <a:lstStyle/>
          <a:p>
            <a:fld id="{78272706-4A1C-4E12-9CAC-1B758652654F}" type="slidenum">
              <a:rPr lang="zh-CN" altLang="en-US" smtClean="0"/>
              <a:pPr/>
              <a:t>11</a:t>
            </a:fld>
            <a:endParaRPr lang="zh-CN" altLang="en-US"/>
          </a:p>
        </p:txBody>
      </p:sp>
    </p:spTree>
    <p:extLst>
      <p:ext uri="{BB962C8B-B14F-4D97-AF65-F5344CB8AC3E}">
        <p14:creationId xmlns:p14="http://schemas.microsoft.com/office/powerpoint/2010/main" val="4612869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[1] M. </a:t>
            </a:r>
            <a:r>
              <a:rPr lang="en-US" err="1"/>
              <a:t>Grundmann</a:t>
            </a:r>
            <a:r>
              <a:rPr lang="en-US"/>
              <a:t>, V. </a:t>
            </a:r>
            <a:r>
              <a:rPr lang="en-US" err="1"/>
              <a:t>Kwatra</a:t>
            </a:r>
            <a:r>
              <a:rPr lang="en-US"/>
              <a:t>, M. Han, and I. Essa. Efficient hierarchical graph-based video segmentation. In CVPR, pages 2141–2148, 2010.</a:t>
            </a:r>
          </a:p>
          <a:p>
            <a:r>
              <a:rPr lang="en-US"/>
              <a:t>[2] H. Jiang, G. Zhang, H. Wang, and H. </a:t>
            </a:r>
            <a:r>
              <a:rPr lang="en-US" err="1"/>
              <a:t>Bao</a:t>
            </a:r>
            <a:r>
              <a:rPr lang="en-US"/>
              <a:t>. </a:t>
            </a:r>
            <a:r>
              <a:rPr lang="en-US" err="1"/>
              <a:t>Spatio</a:t>
            </a:r>
            <a:r>
              <a:rPr lang="en-US"/>
              <a:t>-temporal video segmentation of static scenes and its applications. IEEE Trans. Multimedia, 17(1):3–15, 2015.</a:t>
            </a:r>
          </a:p>
          <a:p>
            <a:r>
              <a:rPr lang="en-US"/>
              <a:t>[3] F. Galasso, M. </a:t>
            </a:r>
            <a:r>
              <a:rPr lang="en-US" err="1"/>
              <a:t>Keuper</a:t>
            </a:r>
            <a:r>
              <a:rPr lang="en-US"/>
              <a:t>, T. </a:t>
            </a:r>
            <a:r>
              <a:rPr lang="en-US" err="1"/>
              <a:t>Brox</a:t>
            </a:r>
            <a:r>
              <a:rPr lang="en-US"/>
              <a:t>, and B. Schiele. Spectral graph reduction for efficient image and streaming video segmentation. In CVPR, 2014.</a:t>
            </a:r>
          </a:p>
          <a:p>
            <a:r>
              <a:rPr lang="en-US"/>
              <a:t>[4] C.-P. Yu, H. Le, G. </a:t>
            </a:r>
            <a:r>
              <a:rPr lang="en-US" err="1"/>
              <a:t>Zelinsky</a:t>
            </a:r>
            <a:r>
              <a:rPr lang="en-US"/>
              <a:t>, and D. Samaras. Efficient video segmentation using parametric graph partitioning. In ICCV, 2015.</a:t>
            </a:r>
          </a:p>
        </p:txBody>
      </p:sp>
      <p:sp>
        <p:nvSpPr>
          <p:cNvPr id="4" name="Slide Number Placeholder 3"/>
          <p:cNvSpPr>
            <a:spLocks noGrp="1"/>
          </p:cNvSpPr>
          <p:nvPr>
            <p:ph type="sldNum" sz="quarter" idx="10"/>
          </p:nvPr>
        </p:nvSpPr>
        <p:spPr/>
        <p:txBody>
          <a:bodyPr/>
          <a:lstStyle/>
          <a:p>
            <a:fld id="{78272706-4A1C-4E12-9CAC-1B758652654F}" type="slidenum">
              <a:rPr lang="zh-CN" altLang="en-US" smtClean="0"/>
              <a:pPr/>
              <a:t>12</a:t>
            </a:fld>
            <a:endParaRPr lang="zh-CN" altLang="en-US"/>
          </a:p>
        </p:txBody>
      </p:sp>
    </p:spTree>
    <p:extLst>
      <p:ext uri="{BB962C8B-B14F-4D97-AF65-F5344CB8AC3E}">
        <p14:creationId xmlns:p14="http://schemas.microsoft.com/office/powerpoint/2010/main" val="31760178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[1] M. </a:t>
            </a:r>
            <a:r>
              <a:rPr lang="en-US" err="1"/>
              <a:t>Grundmann</a:t>
            </a:r>
            <a:r>
              <a:rPr lang="en-US"/>
              <a:t>, V. </a:t>
            </a:r>
            <a:r>
              <a:rPr lang="en-US" err="1"/>
              <a:t>Kwatra</a:t>
            </a:r>
            <a:r>
              <a:rPr lang="en-US"/>
              <a:t>, M. Han, and I. Essa. Efficient hierarchical graph-based video segmentation. In CVPR, pages 2141–2148, 2010.</a:t>
            </a:r>
          </a:p>
          <a:p>
            <a:r>
              <a:rPr lang="en-US"/>
              <a:t>[2] H. Jiang, G. Zhang, H. Wang, and H. </a:t>
            </a:r>
            <a:r>
              <a:rPr lang="en-US" err="1"/>
              <a:t>Bao</a:t>
            </a:r>
            <a:r>
              <a:rPr lang="en-US"/>
              <a:t>. </a:t>
            </a:r>
            <a:r>
              <a:rPr lang="en-US" err="1"/>
              <a:t>Spatio</a:t>
            </a:r>
            <a:r>
              <a:rPr lang="en-US"/>
              <a:t>-temporal video segmentation of static scenes and its applications. IEEE Trans. Multimedia, 17(1):3–15, 2015.</a:t>
            </a:r>
          </a:p>
          <a:p>
            <a:r>
              <a:rPr lang="en-US"/>
              <a:t>[3] F. Galasso, M. </a:t>
            </a:r>
            <a:r>
              <a:rPr lang="en-US" err="1"/>
              <a:t>Keuper</a:t>
            </a:r>
            <a:r>
              <a:rPr lang="en-US"/>
              <a:t>, T. </a:t>
            </a:r>
            <a:r>
              <a:rPr lang="en-US" err="1"/>
              <a:t>Brox</a:t>
            </a:r>
            <a:r>
              <a:rPr lang="en-US"/>
              <a:t>, and B. Schiele. Spectral graph reduction for efficient image and streaming video segmentation. In CVPR, 2014.</a:t>
            </a:r>
          </a:p>
          <a:p>
            <a:r>
              <a:rPr lang="en-US"/>
              <a:t>[4] C.-P. Yu, H. Le, G. </a:t>
            </a:r>
            <a:r>
              <a:rPr lang="en-US" err="1"/>
              <a:t>Zelinsky</a:t>
            </a:r>
            <a:r>
              <a:rPr lang="en-US"/>
              <a:t>, and D. Samaras. Efficient video segmentation using parametric graph partitioning. In ICCV, 2015.</a:t>
            </a:r>
          </a:p>
        </p:txBody>
      </p:sp>
      <p:sp>
        <p:nvSpPr>
          <p:cNvPr id="4" name="Slide Number Placeholder 3"/>
          <p:cNvSpPr>
            <a:spLocks noGrp="1"/>
          </p:cNvSpPr>
          <p:nvPr>
            <p:ph type="sldNum" sz="quarter" idx="10"/>
          </p:nvPr>
        </p:nvSpPr>
        <p:spPr/>
        <p:txBody>
          <a:bodyPr/>
          <a:lstStyle/>
          <a:p>
            <a:fld id="{78272706-4A1C-4E12-9CAC-1B758652654F}" type="slidenum">
              <a:rPr lang="zh-CN" altLang="en-US" smtClean="0"/>
              <a:pPr/>
              <a:t>13</a:t>
            </a:fld>
            <a:endParaRPr lang="zh-CN" altLang="en-US"/>
          </a:p>
        </p:txBody>
      </p:sp>
    </p:spTree>
    <p:extLst>
      <p:ext uri="{BB962C8B-B14F-4D97-AF65-F5344CB8AC3E}">
        <p14:creationId xmlns:p14="http://schemas.microsoft.com/office/powerpoint/2010/main" val="38314367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[1] M. </a:t>
            </a:r>
            <a:r>
              <a:rPr lang="en-US" err="1"/>
              <a:t>Grundmann</a:t>
            </a:r>
            <a:r>
              <a:rPr lang="en-US"/>
              <a:t>, V. </a:t>
            </a:r>
            <a:r>
              <a:rPr lang="en-US" err="1"/>
              <a:t>Kwatra</a:t>
            </a:r>
            <a:r>
              <a:rPr lang="en-US"/>
              <a:t>, M. Han, and I. Essa. Efficient hierarchical graph-based video segmentation. In CVPR, pages 2141–2148, 2010.</a:t>
            </a:r>
          </a:p>
          <a:p>
            <a:r>
              <a:rPr lang="en-US"/>
              <a:t>[2] H. Jiang, G. Zhang, H. Wang, and H. </a:t>
            </a:r>
            <a:r>
              <a:rPr lang="en-US" err="1"/>
              <a:t>Bao</a:t>
            </a:r>
            <a:r>
              <a:rPr lang="en-US"/>
              <a:t>. </a:t>
            </a:r>
            <a:r>
              <a:rPr lang="en-US" err="1"/>
              <a:t>Spatio</a:t>
            </a:r>
            <a:r>
              <a:rPr lang="en-US"/>
              <a:t>-temporal video segmentation of static scenes and its applications. IEEE Trans. Multimedia, 17(1):3–15, 2015.</a:t>
            </a:r>
          </a:p>
          <a:p>
            <a:r>
              <a:rPr lang="en-US"/>
              <a:t>[3] F. Galasso, M. </a:t>
            </a:r>
            <a:r>
              <a:rPr lang="en-US" err="1"/>
              <a:t>Keuper</a:t>
            </a:r>
            <a:r>
              <a:rPr lang="en-US"/>
              <a:t>, T. </a:t>
            </a:r>
            <a:r>
              <a:rPr lang="en-US" err="1"/>
              <a:t>Brox</a:t>
            </a:r>
            <a:r>
              <a:rPr lang="en-US"/>
              <a:t>, and B. Schiele. Spectral graph reduction for efficient image and streaming video segmentation. In CVPR, 2014.</a:t>
            </a:r>
          </a:p>
          <a:p>
            <a:r>
              <a:rPr lang="en-US"/>
              <a:t>[4] C.-P. Yu, H. Le, G. </a:t>
            </a:r>
            <a:r>
              <a:rPr lang="en-US" err="1"/>
              <a:t>Zelinsky</a:t>
            </a:r>
            <a:r>
              <a:rPr lang="en-US"/>
              <a:t>, and D. Samaras. Efficient video segmentation using parametric graph partitioning. In ICCV, 2015.</a:t>
            </a:r>
          </a:p>
        </p:txBody>
      </p:sp>
      <p:sp>
        <p:nvSpPr>
          <p:cNvPr id="4" name="Slide Number Placeholder 3"/>
          <p:cNvSpPr>
            <a:spLocks noGrp="1"/>
          </p:cNvSpPr>
          <p:nvPr>
            <p:ph type="sldNum" sz="quarter" idx="10"/>
          </p:nvPr>
        </p:nvSpPr>
        <p:spPr/>
        <p:txBody>
          <a:bodyPr/>
          <a:lstStyle/>
          <a:p>
            <a:fld id="{78272706-4A1C-4E12-9CAC-1B758652654F}" type="slidenum">
              <a:rPr lang="zh-CN" altLang="en-US" smtClean="0"/>
              <a:pPr/>
              <a:t>14</a:t>
            </a:fld>
            <a:endParaRPr lang="zh-CN" altLang="en-US"/>
          </a:p>
        </p:txBody>
      </p:sp>
    </p:spTree>
    <p:extLst>
      <p:ext uri="{BB962C8B-B14F-4D97-AF65-F5344CB8AC3E}">
        <p14:creationId xmlns:p14="http://schemas.microsoft.com/office/powerpoint/2010/main" val="37299837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[1] M. </a:t>
            </a:r>
            <a:r>
              <a:rPr lang="en-US" err="1"/>
              <a:t>Grundmann</a:t>
            </a:r>
            <a:r>
              <a:rPr lang="en-US"/>
              <a:t>, V. </a:t>
            </a:r>
            <a:r>
              <a:rPr lang="en-US" err="1"/>
              <a:t>Kwatra</a:t>
            </a:r>
            <a:r>
              <a:rPr lang="en-US"/>
              <a:t>, M. Han, and I. Essa. Efficient hierarchical graph-based video segmentation. In CVPR, pages 2141–2148, 2010.</a:t>
            </a:r>
          </a:p>
          <a:p>
            <a:r>
              <a:rPr lang="en-US"/>
              <a:t>[2] H. Jiang, G. Zhang, H. Wang, and H. </a:t>
            </a:r>
            <a:r>
              <a:rPr lang="en-US" err="1"/>
              <a:t>Bao</a:t>
            </a:r>
            <a:r>
              <a:rPr lang="en-US"/>
              <a:t>. </a:t>
            </a:r>
            <a:r>
              <a:rPr lang="en-US" err="1"/>
              <a:t>Spatio</a:t>
            </a:r>
            <a:r>
              <a:rPr lang="en-US"/>
              <a:t>-temporal video segmentation of static scenes and its applications. IEEE Trans. Multimedia, 17(1):3–15, 2015.</a:t>
            </a:r>
          </a:p>
          <a:p>
            <a:r>
              <a:rPr lang="en-US"/>
              <a:t>[3] F. Galasso, M. </a:t>
            </a:r>
            <a:r>
              <a:rPr lang="en-US" err="1"/>
              <a:t>Keuper</a:t>
            </a:r>
            <a:r>
              <a:rPr lang="en-US"/>
              <a:t>, T. </a:t>
            </a:r>
            <a:r>
              <a:rPr lang="en-US" err="1"/>
              <a:t>Brox</a:t>
            </a:r>
            <a:r>
              <a:rPr lang="en-US"/>
              <a:t>, and B. Schiele. Spectral graph reduction for efficient image and streaming video segmentation. In CVPR, 2014.</a:t>
            </a:r>
          </a:p>
          <a:p>
            <a:r>
              <a:rPr lang="en-US"/>
              <a:t>[4] C.-P. Yu, H. Le, G. </a:t>
            </a:r>
            <a:r>
              <a:rPr lang="en-US" err="1"/>
              <a:t>Zelinsky</a:t>
            </a:r>
            <a:r>
              <a:rPr lang="en-US"/>
              <a:t>, and D. Samaras. Efficient video segmentation using parametric graph partitioning. In ICCV, 2015.</a:t>
            </a:r>
          </a:p>
        </p:txBody>
      </p:sp>
      <p:sp>
        <p:nvSpPr>
          <p:cNvPr id="4" name="Slide Number Placeholder 3"/>
          <p:cNvSpPr>
            <a:spLocks noGrp="1"/>
          </p:cNvSpPr>
          <p:nvPr>
            <p:ph type="sldNum" sz="quarter" idx="10"/>
          </p:nvPr>
        </p:nvSpPr>
        <p:spPr/>
        <p:txBody>
          <a:bodyPr/>
          <a:lstStyle/>
          <a:p>
            <a:fld id="{78272706-4A1C-4E12-9CAC-1B758652654F}" type="slidenum">
              <a:rPr lang="zh-CN" altLang="en-US" smtClean="0"/>
              <a:pPr/>
              <a:t>15</a:t>
            </a:fld>
            <a:endParaRPr lang="zh-CN" altLang="en-US"/>
          </a:p>
        </p:txBody>
      </p:sp>
    </p:spTree>
    <p:extLst>
      <p:ext uri="{BB962C8B-B14F-4D97-AF65-F5344CB8AC3E}">
        <p14:creationId xmlns:p14="http://schemas.microsoft.com/office/powerpoint/2010/main" val="3260177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[1] M. </a:t>
            </a:r>
            <a:r>
              <a:rPr lang="en-US" err="1"/>
              <a:t>Grundmann</a:t>
            </a:r>
            <a:r>
              <a:rPr lang="en-US"/>
              <a:t>, V. </a:t>
            </a:r>
            <a:r>
              <a:rPr lang="en-US" err="1"/>
              <a:t>Kwatra</a:t>
            </a:r>
            <a:r>
              <a:rPr lang="en-US"/>
              <a:t>, M. Han, and I. Essa. Efficient hierarchical graph-based video segmentation. In CVPR, pages 2141–2148, 2010.</a:t>
            </a:r>
          </a:p>
          <a:p>
            <a:r>
              <a:rPr lang="en-US"/>
              <a:t>[2] H. Jiang, G. Zhang, H. Wang, and H. </a:t>
            </a:r>
            <a:r>
              <a:rPr lang="en-US" err="1"/>
              <a:t>Bao</a:t>
            </a:r>
            <a:r>
              <a:rPr lang="en-US"/>
              <a:t>. </a:t>
            </a:r>
            <a:r>
              <a:rPr lang="en-US" err="1"/>
              <a:t>Spatio</a:t>
            </a:r>
            <a:r>
              <a:rPr lang="en-US"/>
              <a:t>-temporal video segmentation of static scenes and its applications. IEEE Trans. Multimedia, 17(1):3–15, 2015.</a:t>
            </a:r>
          </a:p>
          <a:p>
            <a:r>
              <a:rPr lang="en-US"/>
              <a:t>[3] F. Galasso, M. </a:t>
            </a:r>
            <a:r>
              <a:rPr lang="en-US" err="1"/>
              <a:t>Keuper</a:t>
            </a:r>
            <a:r>
              <a:rPr lang="en-US"/>
              <a:t>, T. </a:t>
            </a:r>
            <a:r>
              <a:rPr lang="en-US" err="1"/>
              <a:t>Brox</a:t>
            </a:r>
            <a:r>
              <a:rPr lang="en-US"/>
              <a:t>, and B. Schiele. Spectral graph reduction for efficient image and streaming video segmentation. In CVPR, 2014.</a:t>
            </a:r>
          </a:p>
          <a:p>
            <a:r>
              <a:rPr lang="en-US"/>
              <a:t>[4] C.-P. Yu, H. Le, G. </a:t>
            </a:r>
            <a:r>
              <a:rPr lang="en-US" err="1"/>
              <a:t>Zelinsky</a:t>
            </a:r>
            <a:r>
              <a:rPr lang="en-US"/>
              <a:t>, and D. Samaras. Efficient video segmentation using parametric graph partitioning. In ICCV, 2015.</a:t>
            </a:r>
          </a:p>
        </p:txBody>
      </p:sp>
      <p:sp>
        <p:nvSpPr>
          <p:cNvPr id="4" name="Slide Number Placeholder 3"/>
          <p:cNvSpPr>
            <a:spLocks noGrp="1"/>
          </p:cNvSpPr>
          <p:nvPr>
            <p:ph type="sldNum" sz="quarter" idx="10"/>
          </p:nvPr>
        </p:nvSpPr>
        <p:spPr/>
        <p:txBody>
          <a:bodyPr/>
          <a:lstStyle/>
          <a:p>
            <a:fld id="{78272706-4A1C-4E12-9CAC-1B758652654F}" type="slidenum">
              <a:rPr lang="zh-CN" altLang="en-US" smtClean="0"/>
              <a:pPr/>
              <a:t>16</a:t>
            </a:fld>
            <a:endParaRPr lang="zh-CN" altLang="en-US"/>
          </a:p>
        </p:txBody>
      </p:sp>
    </p:spTree>
    <p:extLst>
      <p:ext uri="{BB962C8B-B14F-4D97-AF65-F5344CB8AC3E}">
        <p14:creationId xmlns:p14="http://schemas.microsoft.com/office/powerpoint/2010/main" val="18324601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[1] M. </a:t>
            </a:r>
            <a:r>
              <a:rPr lang="en-US" err="1"/>
              <a:t>Grundmann</a:t>
            </a:r>
            <a:r>
              <a:rPr lang="en-US"/>
              <a:t>, V. </a:t>
            </a:r>
            <a:r>
              <a:rPr lang="en-US" err="1"/>
              <a:t>Kwatra</a:t>
            </a:r>
            <a:r>
              <a:rPr lang="en-US"/>
              <a:t>, M. Han, and I. Essa. Efficient hierarchical graph-based video segmentation. In CVPR, pages 2141–2148, 2010.</a:t>
            </a:r>
          </a:p>
          <a:p>
            <a:r>
              <a:rPr lang="en-US"/>
              <a:t>[2] H. Jiang, G. Zhang, H. Wang, and H. </a:t>
            </a:r>
            <a:r>
              <a:rPr lang="en-US" err="1"/>
              <a:t>Bao</a:t>
            </a:r>
            <a:r>
              <a:rPr lang="en-US"/>
              <a:t>. </a:t>
            </a:r>
            <a:r>
              <a:rPr lang="en-US" err="1"/>
              <a:t>Spatio</a:t>
            </a:r>
            <a:r>
              <a:rPr lang="en-US"/>
              <a:t>-temporal video segmentation of static scenes and its applications. IEEE Trans. Multimedia, 17(1):3–15, 2015.</a:t>
            </a:r>
          </a:p>
          <a:p>
            <a:r>
              <a:rPr lang="en-US"/>
              <a:t>[3] F. Galasso, M. </a:t>
            </a:r>
            <a:r>
              <a:rPr lang="en-US" err="1"/>
              <a:t>Keuper</a:t>
            </a:r>
            <a:r>
              <a:rPr lang="en-US"/>
              <a:t>, T. </a:t>
            </a:r>
            <a:r>
              <a:rPr lang="en-US" err="1"/>
              <a:t>Brox</a:t>
            </a:r>
            <a:r>
              <a:rPr lang="en-US"/>
              <a:t>, and B. Schiele. Spectral graph reduction for efficient image and streaming video segmentation. In CVPR, 2014.</a:t>
            </a:r>
          </a:p>
          <a:p>
            <a:r>
              <a:rPr lang="en-US"/>
              <a:t>[4] C.-P. Yu, H. Le, G. </a:t>
            </a:r>
            <a:r>
              <a:rPr lang="en-US" err="1"/>
              <a:t>Zelinsky</a:t>
            </a:r>
            <a:r>
              <a:rPr lang="en-US"/>
              <a:t>, and D. Samaras. Efficient video segmentation using parametric graph partitioning. In ICCV, 2015.</a:t>
            </a:r>
          </a:p>
        </p:txBody>
      </p:sp>
      <p:sp>
        <p:nvSpPr>
          <p:cNvPr id="4" name="Slide Number Placeholder 3"/>
          <p:cNvSpPr>
            <a:spLocks noGrp="1"/>
          </p:cNvSpPr>
          <p:nvPr>
            <p:ph type="sldNum" sz="quarter" idx="10"/>
          </p:nvPr>
        </p:nvSpPr>
        <p:spPr/>
        <p:txBody>
          <a:bodyPr/>
          <a:lstStyle/>
          <a:p>
            <a:fld id="{78272706-4A1C-4E12-9CAC-1B758652654F}" type="slidenum">
              <a:rPr lang="zh-CN" altLang="en-US" smtClean="0"/>
              <a:pPr/>
              <a:t>17</a:t>
            </a:fld>
            <a:endParaRPr lang="zh-CN" altLang="en-US"/>
          </a:p>
        </p:txBody>
      </p:sp>
    </p:spTree>
    <p:extLst>
      <p:ext uri="{BB962C8B-B14F-4D97-AF65-F5344CB8AC3E}">
        <p14:creationId xmlns:p14="http://schemas.microsoft.com/office/powerpoint/2010/main" val="16162314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8272706-4A1C-4E12-9CAC-1B758652654F}" type="slidenum">
              <a:rPr lang="zh-CN" altLang="en-US" smtClean="0"/>
              <a:pPr/>
              <a:t>18</a:t>
            </a:fld>
            <a:endParaRPr lang="zh-CN" altLang="en-US"/>
          </a:p>
        </p:txBody>
      </p:sp>
    </p:spTree>
    <p:extLst>
      <p:ext uri="{BB962C8B-B14F-4D97-AF65-F5344CB8AC3E}">
        <p14:creationId xmlns:p14="http://schemas.microsoft.com/office/powerpoint/2010/main" val="140789760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the</a:t>
            </a:r>
            <a:r>
              <a:rPr lang="en-US" baseline="0" dirty="0"/>
              <a:t> task is unspecified as a general video segmentation task, then there is an ambiguity of the correct level of granularity on the ground truth segments, and different human annotators would show different acceptable ways to segment the video. And one can see the agreement among the human annotators are around 80%-90% percent. Especially, they tend to agree on the main subjects but differ on the background ones.</a:t>
            </a:r>
          </a:p>
          <a:p>
            <a:endParaRPr lang="en-US" baseline="0" dirty="0"/>
          </a:p>
          <a:p>
            <a:r>
              <a:rPr lang="en-US" baseline="0" dirty="0"/>
              <a:t>It unifies video and image segmentation benchmark together and allows the testing of coarse-to-fine methods because it </a:t>
            </a:r>
          </a:p>
          <a:p>
            <a:endParaRPr lang="en-US" baseline="0" dirty="0"/>
          </a:p>
          <a:p>
            <a:r>
              <a:rPr lang="en-US" baseline="0" dirty="0"/>
              <a:t>Simple baseline like image segmentation + optical flow actually outperforms all the tested video segmentation methods.</a:t>
            </a:r>
            <a:endParaRPr lang="en-US" dirty="0"/>
          </a:p>
        </p:txBody>
      </p:sp>
      <p:sp>
        <p:nvSpPr>
          <p:cNvPr id="4" name="Slide Number Placeholder 3"/>
          <p:cNvSpPr>
            <a:spLocks noGrp="1"/>
          </p:cNvSpPr>
          <p:nvPr>
            <p:ph type="sldNum" sz="quarter" idx="10"/>
          </p:nvPr>
        </p:nvSpPr>
        <p:spPr/>
        <p:txBody>
          <a:bodyPr/>
          <a:lstStyle/>
          <a:p>
            <a:pPr>
              <a:defRPr/>
            </a:pPr>
            <a:fld id="{C8773CB8-0011-4DB1-B403-E40B0535CB31}" type="slidenum">
              <a:rPr lang="en-US" smtClean="0"/>
              <a:pPr>
                <a:defRPr/>
              </a:pPr>
              <a:t>19</a:t>
            </a:fld>
            <a:endParaRPr lang="en-US" dirty="0"/>
          </a:p>
        </p:txBody>
      </p:sp>
    </p:spTree>
    <p:extLst>
      <p:ext uri="{BB962C8B-B14F-4D97-AF65-F5344CB8AC3E}">
        <p14:creationId xmlns:p14="http://schemas.microsoft.com/office/powerpoint/2010/main" val="7825002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the</a:t>
            </a:r>
            <a:r>
              <a:rPr lang="en-US" baseline="0" dirty="0"/>
              <a:t> task is unspecified as a general video segmentation task, then there is an ambiguity of the correct level of granularity on the ground truth segments, and different human annotators would show different acceptable ways to segment the video. And one can see the agreement among the human annotators are around 80%-90% percent. Especially, they tend to agree on the main subjects but differ on the background ones.</a:t>
            </a:r>
          </a:p>
          <a:p>
            <a:endParaRPr lang="en-US" baseline="0" dirty="0"/>
          </a:p>
          <a:p>
            <a:r>
              <a:rPr lang="en-US" baseline="0" dirty="0"/>
              <a:t>It unifies video and image segmentation benchmark together and allows the testing of coarse-to-fine methods because it </a:t>
            </a:r>
          </a:p>
          <a:p>
            <a:endParaRPr lang="en-US" baseline="0" dirty="0"/>
          </a:p>
          <a:p>
            <a:r>
              <a:rPr lang="en-US" baseline="0" dirty="0"/>
              <a:t>Simple baseline like image segmentation + optical flow actually outperforms all the tested video segmentation methods.</a:t>
            </a:r>
            <a:endParaRPr lang="en-US" dirty="0"/>
          </a:p>
        </p:txBody>
      </p:sp>
      <p:sp>
        <p:nvSpPr>
          <p:cNvPr id="4" name="Slide Number Placeholder 3"/>
          <p:cNvSpPr>
            <a:spLocks noGrp="1"/>
          </p:cNvSpPr>
          <p:nvPr>
            <p:ph type="sldNum" sz="quarter" idx="10"/>
          </p:nvPr>
        </p:nvSpPr>
        <p:spPr/>
        <p:txBody>
          <a:bodyPr/>
          <a:lstStyle/>
          <a:p>
            <a:pPr>
              <a:defRPr/>
            </a:pPr>
            <a:fld id="{C8773CB8-0011-4DB1-B403-E40B0535CB31}" type="slidenum">
              <a:rPr lang="en-US" smtClean="0"/>
              <a:pPr>
                <a:defRPr/>
              </a:pPr>
              <a:t>20</a:t>
            </a:fld>
            <a:endParaRPr lang="en-US" dirty="0"/>
          </a:p>
        </p:txBody>
      </p:sp>
    </p:spTree>
    <p:extLst>
      <p:ext uri="{BB962C8B-B14F-4D97-AF65-F5344CB8AC3E}">
        <p14:creationId xmlns:p14="http://schemas.microsoft.com/office/powerpoint/2010/main" val="9837178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8272706-4A1C-4E12-9CAC-1B758652654F}" type="slidenum">
              <a:rPr lang="zh-CN" altLang="en-US" smtClean="0"/>
              <a:pPr/>
              <a:t>2</a:t>
            </a:fld>
            <a:endParaRPr lang="zh-CN" altLang="en-US"/>
          </a:p>
        </p:txBody>
      </p:sp>
    </p:spTree>
    <p:extLst>
      <p:ext uri="{BB962C8B-B14F-4D97-AF65-F5344CB8AC3E}">
        <p14:creationId xmlns:p14="http://schemas.microsoft.com/office/powerpoint/2010/main" val="5223325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the</a:t>
            </a:r>
            <a:r>
              <a:rPr lang="en-US" baseline="0" dirty="0"/>
              <a:t> task is unspecified as a general video segmentation task, then there is an ambiguity of the correct level of granularity on the ground truth segments, and different human annotators would show different acceptable ways to segment the video. And one can see the agreement among the human annotators are around 80%-90% percent. Especially, they tend to agree on the main subjects but differ on the background ones.</a:t>
            </a:r>
          </a:p>
          <a:p>
            <a:endParaRPr lang="en-US" baseline="0" dirty="0"/>
          </a:p>
          <a:p>
            <a:r>
              <a:rPr lang="en-US" baseline="0" dirty="0"/>
              <a:t>It unifies video and image segmentation benchmark together and allows the testing of coarse-to-fine methods because it </a:t>
            </a:r>
          </a:p>
          <a:p>
            <a:endParaRPr lang="en-US" baseline="0" dirty="0"/>
          </a:p>
          <a:p>
            <a:r>
              <a:rPr lang="en-US" baseline="0" dirty="0"/>
              <a:t>Simple baseline like image segmentation + optical flow actually outperforms all the tested video segmentation methods.</a:t>
            </a:r>
            <a:endParaRPr lang="en-US" dirty="0"/>
          </a:p>
        </p:txBody>
      </p:sp>
      <p:sp>
        <p:nvSpPr>
          <p:cNvPr id="4" name="Slide Number Placeholder 3"/>
          <p:cNvSpPr>
            <a:spLocks noGrp="1"/>
          </p:cNvSpPr>
          <p:nvPr>
            <p:ph type="sldNum" sz="quarter" idx="10"/>
          </p:nvPr>
        </p:nvSpPr>
        <p:spPr/>
        <p:txBody>
          <a:bodyPr/>
          <a:lstStyle/>
          <a:p>
            <a:pPr>
              <a:defRPr/>
            </a:pPr>
            <a:fld id="{C8773CB8-0011-4DB1-B403-E40B0535CB31}" type="slidenum">
              <a:rPr lang="en-US" smtClean="0"/>
              <a:pPr>
                <a:defRPr/>
              </a:pPr>
              <a:t>21</a:t>
            </a:fld>
            <a:endParaRPr lang="en-US" dirty="0"/>
          </a:p>
        </p:txBody>
      </p:sp>
    </p:spTree>
    <p:extLst>
      <p:ext uri="{BB962C8B-B14F-4D97-AF65-F5344CB8AC3E}">
        <p14:creationId xmlns:p14="http://schemas.microsoft.com/office/powerpoint/2010/main" val="23129911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the</a:t>
            </a:r>
            <a:r>
              <a:rPr lang="en-US" baseline="0" dirty="0"/>
              <a:t> task is unspecified as a general video segmentation task, then there is an ambiguity of the correct level of granularity on the ground truth segments, and different human annotators would show different acceptable ways to segment the video. And one can see the agreement among the human annotators are around 80%-90% percent. Especially, they tend to agree on the main subjects but differ on the background ones.</a:t>
            </a:r>
          </a:p>
          <a:p>
            <a:endParaRPr lang="en-US" baseline="0" dirty="0"/>
          </a:p>
          <a:p>
            <a:r>
              <a:rPr lang="en-US" baseline="0" dirty="0"/>
              <a:t>It unifies video and image segmentation benchmark together and allows the testing of coarse-to-fine methods because it </a:t>
            </a:r>
          </a:p>
          <a:p>
            <a:endParaRPr lang="en-US" baseline="0" dirty="0"/>
          </a:p>
          <a:p>
            <a:r>
              <a:rPr lang="en-US" baseline="0" dirty="0"/>
              <a:t>Simple baseline like image segmentation + optical flow actually outperforms all the tested video segmentation methods.</a:t>
            </a:r>
            <a:endParaRPr lang="en-US" dirty="0"/>
          </a:p>
        </p:txBody>
      </p:sp>
      <p:sp>
        <p:nvSpPr>
          <p:cNvPr id="4" name="Slide Number Placeholder 3"/>
          <p:cNvSpPr>
            <a:spLocks noGrp="1"/>
          </p:cNvSpPr>
          <p:nvPr>
            <p:ph type="sldNum" sz="quarter" idx="10"/>
          </p:nvPr>
        </p:nvSpPr>
        <p:spPr/>
        <p:txBody>
          <a:bodyPr/>
          <a:lstStyle/>
          <a:p>
            <a:pPr>
              <a:defRPr/>
            </a:pPr>
            <a:fld id="{C8773CB8-0011-4DB1-B403-E40B0535CB31}" type="slidenum">
              <a:rPr lang="en-US" smtClean="0"/>
              <a:pPr>
                <a:defRPr/>
              </a:pPr>
              <a:t>22</a:t>
            </a:fld>
            <a:endParaRPr lang="en-US" dirty="0"/>
          </a:p>
        </p:txBody>
      </p:sp>
    </p:spTree>
    <p:extLst>
      <p:ext uri="{BB962C8B-B14F-4D97-AF65-F5344CB8AC3E}">
        <p14:creationId xmlns:p14="http://schemas.microsoft.com/office/powerpoint/2010/main" val="26496361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the</a:t>
            </a:r>
            <a:r>
              <a:rPr lang="en-US" baseline="0" dirty="0"/>
              <a:t> task is unspecified as a general video segmentation task, then there is an ambiguity of the correct level of granularity on the ground truth segments, and different human annotators would show different acceptable ways to segment the video. And one can see the agreement among the human annotators are around 80%-90% percent. Especially, they tend to agree on the main subjects but differ on the background ones.</a:t>
            </a:r>
          </a:p>
          <a:p>
            <a:endParaRPr lang="en-US" baseline="0" dirty="0"/>
          </a:p>
          <a:p>
            <a:r>
              <a:rPr lang="en-US" baseline="0" dirty="0"/>
              <a:t>It unifies video and image segmentation benchmark together and allows the testing of coarse-to-fine methods because it </a:t>
            </a:r>
          </a:p>
          <a:p>
            <a:endParaRPr lang="en-US" baseline="0" dirty="0"/>
          </a:p>
          <a:p>
            <a:r>
              <a:rPr lang="en-US" baseline="0" dirty="0"/>
              <a:t>Simple baseline like image segmentation + optical flow actually outperforms all the tested video segmentation methods.</a:t>
            </a:r>
            <a:endParaRPr lang="en-US" dirty="0"/>
          </a:p>
        </p:txBody>
      </p:sp>
      <p:sp>
        <p:nvSpPr>
          <p:cNvPr id="4" name="Slide Number Placeholder 3"/>
          <p:cNvSpPr>
            <a:spLocks noGrp="1"/>
          </p:cNvSpPr>
          <p:nvPr>
            <p:ph type="sldNum" sz="quarter" idx="10"/>
          </p:nvPr>
        </p:nvSpPr>
        <p:spPr/>
        <p:txBody>
          <a:bodyPr/>
          <a:lstStyle/>
          <a:p>
            <a:pPr>
              <a:defRPr/>
            </a:pPr>
            <a:fld id="{C8773CB8-0011-4DB1-B403-E40B0535CB31}" type="slidenum">
              <a:rPr lang="en-US" smtClean="0"/>
              <a:pPr>
                <a:defRPr/>
              </a:pPr>
              <a:t>23</a:t>
            </a:fld>
            <a:endParaRPr lang="en-US" dirty="0"/>
          </a:p>
        </p:txBody>
      </p:sp>
    </p:spTree>
    <p:extLst>
      <p:ext uri="{BB962C8B-B14F-4D97-AF65-F5344CB8AC3E}">
        <p14:creationId xmlns:p14="http://schemas.microsoft.com/office/powerpoint/2010/main" val="16657832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the</a:t>
            </a:r>
            <a:r>
              <a:rPr lang="en-US" baseline="0" dirty="0"/>
              <a:t> task is unspecified as a general video segmentation task, then there is an ambiguity of the correct level of granularity on the ground truth segments, and different human annotators would show different acceptable ways to segment the video. And one can see the agreement among the human annotators are around 80%-90% percent. Especially, they tend to agree on the main subjects but differ on the background ones.</a:t>
            </a:r>
          </a:p>
          <a:p>
            <a:endParaRPr lang="en-US" baseline="0" dirty="0"/>
          </a:p>
          <a:p>
            <a:r>
              <a:rPr lang="en-US" baseline="0" dirty="0"/>
              <a:t>It unifies video and image segmentation benchmark together and allows the testing of coarse-to-fine methods because it </a:t>
            </a:r>
          </a:p>
          <a:p>
            <a:endParaRPr lang="en-US" baseline="0" dirty="0"/>
          </a:p>
          <a:p>
            <a:r>
              <a:rPr lang="en-US" baseline="0" dirty="0"/>
              <a:t>Simple baseline like image segmentation + optical flow actually outperforms all the tested video segmentation methods.</a:t>
            </a:r>
            <a:endParaRPr lang="en-US" dirty="0"/>
          </a:p>
        </p:txBody>
      </p:sp>
      <p:sp>
        <p:nvSpPr>
          <p:cNvPr id="4" name="Slide Number Placeholder 3"/>
          <p:cNvSpPr>
            <a:spLocks noGrp="1"/>
          </p:cNvSpPr>
          <p:nvPr>
            <p:ph type="sldNum" sz="quarter" idx="10"/>
          </p:nvPr>
        </p:nvSpPr>
        <p:spPr/>
        <p:txBody>
          <a:bodyPr/>
          <a:lstStyle/>
          <a:p>
            <a:pPr>
              <a:defRPr/>
            </a:pPr>
            <a:fld id="{C8773CB8-0011-4DB1-B403-E40B0535CB31}" type="slidenum">
              <a:rPr lang="en-US" smtClean="0"/>
              <a:pPr>
                <a:defRPr/>
              </a:pPr>
              <a:t>24</a:t>
            </a:fld>
            <a:endParaRPr lang="en-US" dirty="0"/>
          </a:p>
        </p:txBody>
      </p:sp>
    </p:spTree>
    <p:extLst>
      <p:ext uri="{BB962C8B-B14F-4D97-AF65-F5344CB8AC3E}">
        <p14:creationId xmlns:p14="http://schemas.microsoft.com/office/powerpoint/2010/main" val="14520054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the</a:t>
            </a:r>
            <a:r>
              <a:rPr lang="en-US" baseline="0" dirty="0"/>
              <a:t> task is unspecified as a general video segmentation task, then there is an ambiguity of the correct level of granularity on the ground truth segments, and different human annotators would show different acceptable ways to segment the video. And one can see the agreement among the human annotators are around 80%-90% percent. Especially, they tend to agree on the main subjects but differ on the background ones.</a:t>
            </a:r>
          </a:p>
          <a:p>
            <a:endParaRPr lang="en-US" baseline="0" dirty="0"/>
          </a:p>
          <a:p>
            <a:r>
              <a:rPr lang="en-US" baseline="0" dirty="0"/>
              <a:t>It unifies video and image segmentation benchmark together and allows the testing of coarse-to-fine methods because it </a:t>
            </a:r>
          </a:p>
          <a:p>
            <a:endParaRPr lang="en-US" baseline="0" dirty="0"/>
          </a:p>
          <a:p>
            <a:r>
              <a:rPr lang="en-US" baseline="0" dirty="0"/>
              <a:t>Simple baseline like image segmentation + optical flow actually outperforms all the tested video segmentation methods.</a:t>
            </a:r>
            <a:endParaRPr lang="en-US" dirty="0"/>
          </a:p>
        </p:txBody>
      </p:sp>
      <p:sp>
        <p:nvSpPr>
          <p:cNvPr id="4" name="Slide Number Placeholder 3"/>
          <p:cNvSpPr>
            <a:spLocks noGrp="1"/>
          </p:cNvSpPr>
          <p:nvPr>
            <p:ph type="sldNum" sz="quarter" idx="10"/>
          </p:nvPr>
        </p:nvSpPr>
        <p:spPr/>
        <p:txBody>
          <a:bodyPr/>
          <a:lstStyle/>
          <a:p>
            <a:pPr>
              <a:defRPr/>
            </a:pPr>
            <a:fld id="{C8773CB8-0011-4DB1-B403-E40B0535CB31}" type="slidenum">
              <a:rPr lang="en-US" smtClean="0"/>
              <a:pPr>
                <a:defRPr/>
              </a:pPr>
              <a:t>25</a:t>
            </a:fld>
            <a:endParaRPr lang="en-US" dirty="0"/>
          </a:p>
        </p:txBody>
      </p:sp>
    </p:spTree>
    <p:extLst>
      <p:ext uri="{BB962C8B-B14F-4D97-AF65-F5344CB8AC3E}">
        <p14:creationId xmlns:p14="http://schemas.microsoft.com/office/powerpoint/2010/main" val="277588585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the</a:t>
            </a:r>
            <a:r>
              <a:rPr lang="en-US" baseline="0" dirty="0"/>
              <a:t> task is unspecified as a general video segmentation task, then there is an ambiguity of the correct level of granularity on the ground truth segments, and different human annotators would show different acceptable ways to segment the video. And one can see the agreement among the human annotators are around 80%-90% percent. Especially, they tend to agree on the main subjects but differ on the background ones.</a:t>
            </a:r>
          </a:p>
          <a:p>
            <a:endParaRPr lang="en-US" baseline="0" dirty="0"/>
          </a:p>
          <a:p>
            <a:r>
              <a:rPr lang="en-US" baseline="0" dirty="0"/>
              <a:t>It unifies video and image segmentation benchmark together and allows the testing of coarse-to-fine methods because it </a:t>
            </a:r>
          </a:p>
          <a:p>
            <a:endParaRPr lang="en-US" baseline="0" dirty="0"/>
          </a:p>
          <a:p>
            <a:r>
              <a:rPr lang="en-US" baseline="0" dirty="0"/>
              <a:t>Simple baseline like image segmentation + optical flow actually outperforms all the tested video segmentation methods.</a:t>
            </a:r>
            <a:endParaRPr lang="en-US" dirty="0"/>
          </a:p>
        </p:txBody>
      </p:sp>
      <p:sp>
        <p:nvSpPr>
          <p:cNvPr id="4" name="Slide Number Placeholder 3"/>
          <p:cNvSpPr>
            <a:spLocks noGrp="1"/>
          </p:cNvSpPr>
          <p:nvPr>
            <p:ph type="sldNum" sz="quarter" idx="10"/>
          </p:nvPr>
        </p:nvSpPr>
        <p:spPr/>
        <p:txBody>
          <a:bodyPr/>
          <a:lstStyle/>
          <a:p>
            <a:pPr>
              <a:defRPr/>
            </a:pPr>
            <a:fld id="{C8773CB8-0011-4DB1-B403-E40B0535CB31}" type="slidenum">
              <a:rPr lang="en-US" smtClean="0"/>
              <a:pPr>
                <a:defRPr/>
              </a:pPr>
              <a:t>26</a:t>
            </a:fld>
            <a:endParaRPr lang="en-US" dirty="0"/>
          </a:p>
        </p:txBody>
      </p:sp>
    </p:spTree>
    <p:extLst>
      <p:ext uri="{BB962C8B-B14F-4D97-AF65-F5344CB8AC3E}">
        <p14:creationId xmlns:p14="http://schemas.microsoft.com/office/powerpoint/2010/main" val="16214980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8272706-4A1C-4E12-9CAC-1B758652654F}" type="slidenum">
              <a:rPr lang="zh-CN" altLang="en-US" smtClean="0"/>
              <a:pPr/>
              <a:t>3</a:t>
            </a:fld>
            <a:endParaRPr lang="zh-CN" altLang="en-US"/>
          </a:p>
        </p:txBody>
      </p:sp>
    </p:spTree>
    <p:extLst>
      <p:ext uri="{BB962C8B-B14F-4D97-AF65-F5344CB8AC3E}">
        <p14:creationId xmlns:p14="http://schemas.microsoft.com/office/powerpoint/2010/main" val="11684743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4</a:t>
            </a:fld>
            <a:endParaRPr lang="zh-CN" altLang="en-US"/>
          </a:p>
        </p:txBody>
      </p:sp>
    </p:spTree>
    <p:extLst>
      <p:ext uri="{BB962C8B-B14F-4D97-AF65-F5344CB8AC3E}">
        <p14:creationId xmlns:p14="http://schemas.microsoft.com/office/powerpoint/2010/main" val="10438097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5</a:t>
            </a:fld>
            <a:endParaRPr lang="zh-CN" altLang="en-US"/>
          </a:p>
        </p:txBody>
      </p:sp>
    </p:spTree>
    <p:extLst>
      <p:ext uri="{BB962C8B-B14F-4D97-AF65-F5344CB8AC3E}">
        <p14:creationId xmlns:p14="http://schemas.microsoft.com/office/powerpoint/2010/main" val="34514460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6</a:t>
            </a:fld>
            <a:endParaRPr lang="zh-CN" altLang="en-US"/>
          </a:p>
        </p:txBody>
      </p:sp>
    </p:spTree>
    <p:extLst>
      <p:ext uri="{BB962C8B-B14F-4D97-AF65-F5344CB8AC3E}">
        <p14:creationId xmlns:p14="http://schemas.microsoft.com/office/powerpoint/2010/main" val="27638608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8272706-4A1C-4E12-9CAC-1B758652654F}" type="slidenum">
              <a:rPr lang="zh-CN" altLang="en-US" smtClean="0"/>
              <a:pPr/>
              <a:t>7</a:t>
            </a:fld>
            <a:endParaRPr lang="zh-CN" altLang="en-US"/>
          </a:p>
        </p:txBody>
      </p:sp>
    </p:spTree>
    <p:extLst>
      <p:ext uri="{BB962C8B-B14F-4D97-AF65-F5344CB8AC3E}">
        <p14:creationId xmlns:p14="http://schemas.microsoft.com/office/powerpoint/2010/main" val="15585712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8272706-4A1C-4E12-9CAC-1B758652654F}" type="slidenum">
              <a:rPr lang="zh-CN" altLang="en-US" smtClean="0"/>
              <a:pPr/>
              <a:t>9</a:t>
            </a:fld>
            <a:endParaRPr lang="zh-CN" altLang="en-US"/>
          </a:p>
        </p:txBody>
      </p:sp>
    </p:spTree>
    <p:extLst>
      <p:ext uri="{BB962C8B-B14F-4D97-AF65-F5344CB8AC3E}">
        <p14:creationId xmlns:p14="http://schemas.microsoft.com/office/powerpoint/2010/main" val="37358152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[1] M. </a:t>
            </a:r>
            <a:r>
              <a:rPr lang="en-US" err="1"/>
              <a:t>Grundmann</a:t>
            </a:r>
            <a:r>
              <a:rPr lang="en-US"/>
              <a:t>, V. </a:t>
            </a:r>
            <a:r>
              <a:rPr lang="en-US" err="1"/>
              <a:t>Kwatra</a:t>
            </a:r>
            <a:r>
              <a:rPr lang="en-US"/>
              <a:t>, M. Han, and I. Essa. Efficient hierarchical graph-based video segmentation. In CVPR, pages 2141–2148, 2010.</a:t>
            </a:r>
          </a:p>
          <a:p>
            <a:r>
              <a:rPr lang="en-US"/>
              <a:t>[2] H. Jiang, G. Zhang, H. Wang, and H. </a:t>
            </a:r>
            <a:r>
              <a:rPr lang="en-US" err="1"/>
              <a:t>Bao</a:t>
            </a:r>
            <a:r>
              <a:rPr lang="en-US"/>
              <a:t>. </a:t>
            </a:r>
            <a:r>
              <a:rPr lang="en-US" err="1"/>
              <a:t>Spatio</a:t>
            </a:r>
            <a:r>
              <a:rPr lang="en-US"/>
              <a:t>-temporal video segmentation of static scenes and its applications. IEEE Trans. Multimedia, 17(1):3–15, 2015.</a:t>
            </a:r>
          </a:p>
          <a:p>
            <a:r>
              <a:rPr lang="en-US"/>
              <a:t>[3] F. Galasso, M. </a:t>
            </a:r>
            <a:r>
              <a:rPr lang="en-US" err="1"/>
              <a:t>Keuper</a:t>
            </a:r>
            <a:r>
              <a:rPr lang="en-US"/>
              <a:t>, T. </a:t>
            </a:r>
            <a:r>
              <a:rPr lang="en-US" err="1"/>
              <a:t>Brox</a:t>
            </a:r>
            <a:r>
              <a:rPr lang="en-US"/>
              <a:t>, and B. Schiele. Spectral graph reduction for efficient image and streaming video segmentation. In CVPR, 2014.</a:t>
            </a:r>
          </a:p>
          <a:p>
            <a:r>
              <a:rPr lang="en-US"/>
              <a:t>[4] C.-P. Yu, H. Le, G. </a:t>
            </a:r>
            <a:r>
              <a:rPr lang="en-US" err="1"/>
              <a:t>Zelinsky</a:t>
            </a:r>
            <a:r>
              <a:rPr lang="en-US"/>
              <a:t>, and D. Samaras. Efficient video segmentation using parametric graph partitioning. In ICCV, 2015.</a:t>
            </a:r>
          </a:p>
        </p:txBody>
      </p:sp>
      <p:sp>
        <p:nvSpPr>
          <p:cNvPr id="4" name="Slide Number Placeholder 3"/>
          <p:cNvSpPr>
            <a:spLocks noGrp="1"/>
          </p:cNvSpPr>
          <p:nvPr>
            <p:ph type="sldNum" sz="quarter" idx="10"/>
          </p:nvPr>
        </p:nvSpPr>
        <p:spPr/>
        <p:txBody>
          <a:bodyPr/>
          <a:lstStyle/>
          <a:p>
            <a:fld id="{78272706-4A1C-4E12-9CAC-1B758652654F}" type="slidenum">
              <a:rPr lang="zh-CN" altLang="en-US" smtClean="0"/>
              <a:pPr/>
              <a:t>10</a:t>
            </a:fld>
            <a:endParaRPr lang="zh-CN" altLang="en-US"/>
          </a:p>
        </p:txBody>
      </p:sp>
    </p:spTree>
    <p:extLst>
      <p:ext uri="{BB962C8B-B14F-4D97-AF65-F5344CB8AC3E}">
        <p14:creationId xmlns:p14="http://schemas.microsoft.com/office/powerpoint/2010/main" val="29488464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498348" y="1371600"/>
            <a:ext cx="8147304" cy="1344168"/>
          </a:xfrm>
        </p:spPr>
        <p:txBody>
          <a:bodyPr vert="horz" lIns="91440" tIns="45720" rIns="91440" bIns="45720" rtlCol="0" anchor="b" anchorCtr="0">
            <a:normAutofit/>
            <a:scene3d>
              <a:camera prst="orthographicFront"/>
              <a:lightRig rig="threePt" dir="t">
                <a:rot lat="0" lon="0" rev="10800000"/>
              </a:lightRig>
            </a:scene3d>
            <a:sp3d extrusionH="57150">
              <a:bevelT w="38100" h="38100" prst="relaxedInset"/>
              <a:bevelB w="38100" h="38100" prst="relaxedInset"/>
            </a:sp3d>
          </a:bodyPr>
          <a:lstStyle>
            <a:lvl1pPr algn="ctr" defTabSz="914400" rtl="0" eaLnBrk="1" latinLnBrk="0" hangingPunct="1">
              <a:lnSpc>
                <a:spcPts val="6400"/>
              </a:lnSpc>
              <a:spcBef>
                <a:spcPct val="0"/>
              </a:spcBef>
              <a:buNone/>
              <a:defRPr sz="6000" kern="1200">
                <a:solidFill>
                  <a:schemeClr val="bg1"/>
                </a:solidFill>
                <a:effectLst>
                  <a:outerShdw blurRad="25400" dist="19050" dir="4200000" algn="ctr" rotWithShape="0">
                    <a:schemeClr val="tx1">
                      <a:alpha val="40000"/>
                    </a:schemeClr>
                  </a:outerShdw>
                </a:effectLst>
                <a:latin typeface="+mj-lt"/>
                <a:ea typeface="+mj-ea"/>
                <a:cs typeface="+mj-cs"/>
              </a:defRPr>
            </a:lvl1pPr>
          </a:lstStyle>
          <a:p>
            <a:r>
              <a:rPr lang="zh-CN" altLang="en-US"/>
              <a:t>单击此处编辑母版标题样式</a:t>
            </a:r>
          </a:p>
        </p:txBody>
      </p:sp>
      <p:sp>
        <p:nvSpPr>
          <p:cNvPr id="3" name="Subtitle 2"/>
          <p:cNvSpPr>
            <a:spLocks noGrp="1"/>
          </p:cNvSpPr>
          <p:nvPr>
            <p:ph type="subTitle" idx="1" hasCustomPrompt="1"/>
          </p:nvPr>
        </p:nvSpPr>
        <p:spPr>
          <a:xfrm>
            <a:off x="498348" y="2715767"/>
            <a:ext cx="8147304" cy="667512"/>
          </a:xfrm>
        </p:spPr>
        <p:txBody>
          <a:bodyPr vert="horz" lIns="91440" tIns="45720" rIns="91440" bIns="45720" rtlCol="0">
            <a:normAutofit/>
            <a:scene3d>
              <a:camera prst="orthographicFront"/>
              <a:lightRig rig="threePt" dir="t"/>
            </a:scene3d>
            <a:sp3d extrusionH="57150">
              <a:bevelT w="38100" h="38100" prst="relaxedInset"/>
              <a:bevelB w="38100" h="38100" prst="relaxedInset"/>
            </a:sp3d>
          </a:bodyPr>
          <a:lstStyle>
            <a:lvl1pPr marL="0" indent="0" algn="ctr" defTabSz="914400" rtl="0" eaLnBrk="1" latinLnBrk="0" hangingPunct="1">
              <a:spcBef>
                <a:spcPts val="0"/>
              </a:spcBef>
              <a:buClr>
                <a:schemeClr val="tx1">
                  <a:lumMod val="75000"/>
                  <a:lumOff val="25000"/>
                </a:schemeClr>
              </a:buClr>
              <a:buSzPct val="75000"/>
              <a:buFont typeface="Wingdings 2" panose="05020102010507070707" pitchFamily="18" charset="2"/>
              <a:buNone/>
              <a:defRPr sz="2200" b="0" kern="1200" baseline="0">
                <a:solidFill>
                  <a:schemeClr val="bg1"/>
                </a:solidFill>
                <a:effectLst>
                  <a:outerShdw blurRad="25400" dist="25400" dir="4200000" algn="ctr" rotWithShape="0">
                    <a:schemeClr val="tx1">
                      <a:alpha val="40000"/>
                    </a:schemeClr>
                  </a:outerShdw>
                </a:effectLst>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单击以编辑母版副标题样式</a:t>
            </a:r>
            <a:endParaRPr dirty="0"/>
          </a:p>
        </p:txBody>
      </p:sp>
      <p:sp>
        <p:nvSpPr>
          <p:cNvPr id="4" name="Date Placeholder 3"/>
          <p:cNvSpPr>
            <a:spLocks noGrp="1"/>
          </p:cNvSpPr>
          <p:nvPr>
            <p:ph type="dt" sz="half" idx="10"/>
          </p:nvPr>
        </p:nvSpPr>
        <p:spPr/>
        <p:txBody>
          <a:bodyPr vert="horz" lIns="91440" tIns="45720" rIns="91440" bIns="45720" rtlCol="0" anchor="ctr"/>
          <a:lstStyle>
            <a:lvl1pPr marL="0" algn="l" defTabSz="914400" rtl="0" eaLnBrk="1" latinLnBrk="0" hangingPunct="1">
              <a:defRPr sz="1100" kern="1200">
                <a:solidFill>
                  <a:schemeClr val="bg1">
                    <a:lumMod val="75000"/>
                    <a:lumOff val="25000"/>
                  </a:schemeClr>
                </a:solidFill>
                <a:effectLst>
                  <a:outerShdw blurRad="25400" dist="12700" dir="4200000" algn="ctr" rotWithShape="0">
                    <a:schemeClr val="tx1">
                      <a:alpha val="40000"/>
                    </a:schemeClr>
                  </a:outerShdw>
                </a:effectLst>
                <a:latin typeface="+mn-lt"/>
                <a:ea typeface="+mn-ea"/>
                <a:cs typeface="+mn-cs"/>
              </a:defRPr>
            </a:lvl1pPr>
          </a:lstStyle>
          <a:p>
            <a:fld id="{DD14DE59-D427-4902-B361-03F6988BC244}" type="datetime1">
              <a:rPr kumimoji="1" lang="zh-CN" altLang="en-US" smtClean="0"/>
              <a:t>2018/11/14</a:t>
            </a:fld>
            <a:endParaRPr kumimoji="1" lang="zh-CN" altLang="en-US"/>
          </a:p>
        </p:txBody>
      </p:sp>
      <p:sp>
        <p:nvSpPr>
          <p:cNvPr id="5" name="Footer Placeholder 4"/>
          <p:cNvSpPr>
            <a:spLocks noGrp="1"/>
          </p:cNvSpPr>
          <p:nvPr>
            <p:ph type="ftr" sz="quarter" idx="11"/>
          </p:nvPr>
        </p:nvSpPr>
        <p:spPr/>
        <p:txBody>
          <a:bodyPr vert="horz" lIns="91440" tIns="45720" rIns="91440" bIns="45720" rtlCol="0" anchor="ctr"/>
          <a:lstStyle>
            <a:lvl1pPr marL="0" algn="ctr" defTabSz="914400" rtl="0" eaLnBrk="1" latinLnBrk="0" hangingPunct="1">
              <a:defRPr sz="1100" kern="1200">
                <a:solidFill>
                  <a:schemeClr val="bg1">
                    <a:lumMod val="75000"/>
                    <a:lumOff val="25000"/>
                  </a:schemeClr>
                </a:solidFill>
                <a:effectLst>
                  <a:outerShdw blurRad="25400" dist="12700" dir="4200000" algn="ctr" rotWithShape="0">
                    <a:schemeClr val="tx1">
                      <a:alpha val="40000"/>
                    </a:schemeClr>
                  </a:outerShdw>
                </a:effectLst>
                <a:latin typeface="+mn-lt"/>
                <a:ea typeface="+mn-ea"/>
                <a:cs typeface="+mn-cs"/>
              </a:defRPr>
            </a:lvl1pPr>
          </a:lstStyle>
          <a:p>
            <a:endParaRPr kumimoji="1" lang="zh-CN" altLang="en-US"/>
          </a:p>
        </p:txBody>
      </p:sp>
      <p:sp>
        <p:nvSpPr>
          <p:cNvPr id="6" name="Slide Number Placeholder 5"/>
          <p:cNvSpPr>
            <a:spLocks noGrp="1"/>
          </p:cNvSpPr>
          <p:nvPr>
            <p:ph type="sldNum" sz="quarter" idx="12"/>
          </p:nvPr>
        </p:nvSpPr>
        <p:spPr/>
        <p:txBody>
          <a:bodyPr vert="horz" lIns="91440" tIns="45720" rIns="91440" bIns="45720" rtlCol="0" anchor="ctr"/>
          <a:lstStyle>
            <a:lvl1pPr marL="0" algn="r" defTabSz="914400" rtl="0" eaLnBrk="1" latinLnBrk="0" hangingPunct="1">
              <a:defRPr sz="1100" kern="1200">
                <a:solidFill>
                  <a:schemeClr val="bg1">
                    <a:lumMod val="75000"/>
                    <a:lumOff val="25000"/>
                  </a:schemeClr>
                </a:solidFill>
                <a:effectLst>
                  <a:outerShdw blurRad="25400" dist="12700" dir="4200000" algn="ctr" rotWithShape="0">
                    <a:schemeClr val="tx1">
                      <a:alpha val="40000"/>
                    </a:schemeClr>
                  </a:outerShdw>
                </a:effectLst>
                <a:latin typeface="+mn-lt"/>
                <a:ea typeface="+mn-ea"/>
                <a:cs typeface="+mn-cs"/>
              </a:defRPr>
            </a:lvl1pPr>
          </a:lstStyle>
          <a:p>
            <a:fld id="{FE3D4E1D-4661-9846-8161-CD16D23C16A9}" type="slidenum">
              <a:rPr kumimoji="1" lang="zh-CN" altLang="en-US" smtClean="0"/>
              <a:t>‹#›</a:t>
            </a:fld>
            <a:endParaRPr kumimoji="1"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497540" y="416859"/>
            <a:ext cx="3840480" cy="1994647"/>
          </a:xfrm>
        </p:spPr>
        <p:txBody>
          <a:bodyPr anchor="b"/>
          <a:lstStyle>
            <a:lvl1pPr algn="ctr">
              <a:defRPr sz="4400" b="0"/>
            </a:lvl1pPr>
          </a:lstStyle>
          <a:p>
            <a:r>
              <a:rPr lang="zh-CN" altLang="en-US"/>
              <a:t>单击此处编辑母版标题样式</a:t>
            </a:r>
          </a:p>
        </p:txBody>
      </p:sp>
      <p:sp>
        <p:nvSpPr>
          <p:cNvPr id="4" name="Text Placeholder 3"/>
          <p:cNvSpPr>
            <a:spLocks noGrp="1"/>
          </p:cNvSpPr>
          <p:nvPr>
            <p:ph type="body" sz="half" idx="2" hasCustomPrompt="1"/>
          </p:nvPr>
        </p:nvSpPr>
        <p:spPr>
          <a:xfrm>
            <a:off x="497540" y="2438400"/>
            <a:ext cx="3840480" cy="3316942"/>
          </a:xfrm>
        </p:spPr>
        <p:txBody>
          <a:bodyPr>
            <a:normAutofit/>
          </a:bodyPr>
          <a:lstStyle>
            <a:lvl1pPr marL="0" indent="0" algn="ctr">
              <a:spcBef>
                <a:spcPts val="600"/>
              </a:spcBef>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Date Placeholder 4"/>
          <p:cNvSpPr>
            <a:spLocks noGrp="1"/>
          </p:cNvSpPr>
          <p:nvPr>
            <p:ph type="dt" sz="half" idx="10"/>
          </p:nvPr>
        </p:nvSpPr>
        <p:spPr/>
        <p:txBody>
          <a:bodyPr/>
          <a:lstStyle/>
          <a:p>
            <a:fld id="{BE27E2DE-6435-4496-88CF-3301513E63E3}" type="datetime1">
              <a:rPr kumimoji="1" lang="zh-CN" altLang="en-US" smtClean="0"/>
              <a:t>2018/11/14</a:t>
            </a:fld>
            <a:endParaRPr kumimoji="1" lang="zh-CN" altLang="en-US"/>
          </a:p>
        </p:txBody>
      </p:sp>
      <p:sp>
        <p:nvSpPr>
          <p:cNvPr id="6" name="Footer Placeholder 5"/>
          <p:cNvSpPr>
            <a:spLocks noGrp="1"/>
          </p:cNvSpPr>
          <p:nvPr>
            <p:ph type="ftr" sz="quarter" idx="11"/>
          </p:nvPr>
        </p:nvSpPr>
        <p:spPr/>
        <p:txBody>
          <a:bodyPr/>
          <a:lstStyle/>
          <a:p>
            <a:endParaRPr kumimoji="1" lang="zh-CN" altLang="en-US"/>
          </a:p>
        </p:txBody>
      </p:sp>
      <p:sp>
        <p:nvSpPr>
          <p:cNvPr id="7" name="Slide Number Placeholder 6"/>
          <p:cNvSpPr>
            <a:spLocks noGrp="1"/>
          </p:cNvSpPr>
          <p:nvPr>
            <p:ph type="sldNum" sz="quarter" idx="12"/>
          </p:nvPr>
        </p:nvSpPr>
        <p:spPr/>
        <p:txBody>
          <a:bodyPr/>
          <a:lstStyle/>
          <a:p>
            <a:fld id="{FE3D4E1D-4661-9846-8161-CD16D23C16A9}" type="slidenum">
              <a:rPr kumimoji="1" lang="zh-CN" altLang="en-US" smtClean="0"/>
              <a:t>‹#›</a:t>
            </a:fld>
            <a:endParaRPr kumimoji="1" lang="zh-CN" altLang="en-US"/>
          </a:p>
        </p:txBody>
      </p:sp>
      <p:sp>
        <p:nvSpPr>
          <p:cNvPr id="8" name="Picture Placeholder 2"/>
          <p:cNvSpPr>
            <a:spLocks noGrp="1"/>
          </p:cNvSpPr>
          <p:nvPr>
            <p:ph type="pic" idx="1"/>
          </p:nvPr>
        </p:nvSpPr>
        <p:spPr>
          <a:xfrm>
            <a:off x="4805045" y="430306"/>
            <a:ext cx="3840480" cy="5432612"/>
          </a:xfrm>
          <a:solidFill>
            <a:schemeClr val="bg1">
              <a:lumMod val="85000"/>
            </a:schemeClr>
          </a:solidFill>
          <a:ln w="127000" cap="sq">
            <a:solidFill>
              <a:schemeClr val="bg1"/>
            </a:solidFill>
            <a:miter lim="800000"/>
          </a:ln>
          <a:effectLst>
            <a:outerShdw blurRad="76200" dist="12700" dir="5400000" sx="100500" sy="100500" rotWithShape="0">
              <a:prstClr val="black">
                <a:alpha val="30000"/>
              </a:prstClr>
            </a:outerShdw>
          </a:effectLst>
          <a:scene3d>
            <a:camera prst="orthographicFront"/>
            <a:lightRig rig="threePt" dir="t"/>
          </a:scene3d>
          <a:sp3d extrusionH="50800">
            <a:extrusionClr>
              <a:schemeClr val="tx1"/>
            </a:extrusionClr>
            <a:contourClr>
              <a:schemeClr val="tx1"/>
            </a:contourClr>
          </a:sp3d>
        </p:spPr>
        <p:txBody>
          <a:bodyPr vert="horz" lIns="91440" tIns="45720" rIns="91440" bIns="45720" rtlCol="0">
            <a:normAutofit/>
          </a:bodyPr>
          <a:lstStyle>
            <a:lvl1pPr marL="457200" indent="-457200" algn="l" defTabSz="914400" rtl="0" eaLnBrk="1" latinLnBrk="0" hangingPunct="1">
              <a:spcBef>
                <a:spcPts val="2000"/>
              </a:spcBef>
              <a:buClr>
                <a:schemeClr val="accent2">
                  <a:lumMod val="50000"/>
                  <a:lumOff val="50000"/>
                </a:schemeClr>
              </a:buClr>
              <a:buSzPct val="75000"/>
              <a:buFont typeface="Wingdings 2" panose="05020102010507070707" pitchFamily="18" charset="2"/>
              <a:buNone/>
              <a:defRPr sz="2200" kern="1200">
                <a:solidFill>
                  <a:schemeClr val="tx1">
                    <a:lumMod val="75000"/>
                    <a:lumOff val="25000"/>
                  </a:schemeClr>
                </a:solidFill>
                <a:latin typeface="+mn-lt"/>
                <a:ea typeface="+mn-ea"/>
                <a:cs typeface="+mn-cs"/>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p>
        </p:txBody>
      </p:sp>
      <p:sp>
        <p:nvSpPr>
          <p:cNvPr id="3" name="Vertical Text Placeholder 2"/>
          <p:cNvSpPr>
            <a:spLocks noGrp="1"/>
          </p:cNvSpPr>
          <p:nvPr>
            <p:ph type="body" orient="vert" idx="1" hasCustomPrompt="1"/>
          </p:nvPr>
        </p:nvSpPr>
        <p:spPr/>
        <p:txBody>
          <a:bodyPr vert="eaVert"/>
          <a:lstStyle>
            <a:lvl5pPr>
              <a:defRPr/>
            </a:lvl5pPr>
            <a:lvl7pPr marL="2743200" indent="-457200">
              <a:defRPr/>
            </a:lvl7pPr>
            <a:lvl8pPr marL="2743200" indent="-457200">
              <a:defRPr/>
            </a:lvl8pPr>
            <a:lvl9pPr marL="2743200" indent="-457200">
              <a:defRPr/>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dirty="0"/>
          </a:p>
        </p:txBody>
      </p:sp>
      <p:sp>
        <p:nvSpPr>
          <p:cNvPr id="4" name="Date Placeholder 3"/>
          <p:cNvSpPr>
            <a:spLocks noGrp="1"/>
          </p:cNvSpPr>
          <p:nvPr>
            <p:ph type="dt" sz="half" idx="10"/>
          </p:nvPr>
        </p:nvSpPr>
        <p:spPr/>
        <p:txBody>
          <a:bodyPr/>
          <a:lstStyle/>
          <a:p>
            <a:fld id="{79CDE14F-67C0-44FF-80D3-5A7E500F7680}" type="datetime1">
              <a:rPr kumimoji="1" lang="zh-CN" altLang="en-US" smtClean="0"/>
              <a:t>2018/11/14</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FE3D4E1D-4661-9846-8161-CD16D23C16A9}" type="slidenum">
              <a:rPr kumimoji="1" lang="zh-CN" altLang="en-US" smtClean="0"/>
              <a:t>‹#›</a:t>
            </a:fld>
            <a:endParaRPr kumimoji="1"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261412" y="417513"/>
            <a:ext cx="1600200" cy="5708650"/>
          </a:xfrm>
        </p:spPr>
        <p:txBody>
          <a:bodyPr vert="eaVert"/>
          <a:lstStyle/>
          <a:p>
            <a:r>
              <a:rPr lang="zh-CN" altLang="en-US"/>
              <a:t>单击此处编辑母版标题样式</a:t>
            </a:r>
          </a:p>
        </p:txBody>
      </p:sp>
      <p:sp>
        <p:nvSpPr>
          <p:cNvPr id="3" name="Vertical Text Placeholder 2"/>
          <p:cNvSpPr>
            <a:spLocks noGrp="1"/>
          </p:cNvSpPr>
          <p:nvPr>
            <p:ph type="body" orient="vert" idx="1" hasCustomPrompt="1"/>
          </p:nvPr>
        </p:nvSpPr>
        <p:spPr>
          <a:xfrm>
            <a:off x="511174" y="417513"/>
            <a:ext cx="6499225" cy="5708650"/>
          </a:xfrm>
        </p:spPr>
        <p:txBody>
          <a:bodyPr vert="eaVert"/>
          <a:lstStyle>
            <a:lvl5pPr>
              <a:defRPr/>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dirty="0"/>
          </a:p>
        </p:txBody>
      </p:sp>
      <p:sp>
        <p:nvSpPr>
          <p:cNvPr id="4" name="Date Placeholder 3"/>
          <p:cNvSpPr>
            <a:spLocks noGrp="1"/>
          </p:cNvSpPr>
          <p:nvPr>
            <p:ph type="dt" sz="half" idx="10"/>
          </p:nvPr>
        </p:nvSpPr>
        <p:spPr/>
        <p:txBody>
          <a:bodyPr/>
          <a:lstStyle/>
          <a:p>
            <a:fld id="{2DB2C684-4E0A-47B8-AB40-0EAF584C94C4}" type="datetime1">
              <a:rPr kumimoji="1" lang="zh-CN" altLang="en-US" smtClean="0"/>
              <a:t>2018/11/14</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FE3D4E1D-4661-9846-8161-CD16D23C16A9}" type="slidenum">
              <a:rPr kumimoji="1" lang="zh-CN" altLang="en-US" smtClean="0"/>
              <a:t>‹#›</a:t>
            </a:fld>
            <a:endParaRPr kumimoji="1"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正在关闭">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vert="horz" lIns="91440" tIns="45720" rIns="91440" bIns="45720" rtlCol="0" anchor="ctr"/>
          <a:lstStyle>
            <a:lvl1pPr marL="0" algn="l" defTabSz="914400" rtl="0" eaLnBrk="1" latinLnBrk="0" hangingPunct="1">
              <a:defRPr sz="1100" kern="1200">
                <a:solidFill>
                  <a:schemeClr val="bg1">
                    <a:lumMod val="75000"/>
                    <a:lumOff val="25000"/>
                  </a:schemeClr>
                </a:solidFill>
                <a:effectLst>
                  <a:outerShdw blurRad="25400" dist="12700" dir="4200000" algn="ctr" rotWithShape="0">
                    <a:schemeClr val="tx1">
                      <a:alpha val="40000"/>
                    </a:schemeClr>
                  </a:outerShdw>
                </a:effectLst>
                <a:latin typeface="+mn-lt"/>
                <a:ea typeface="+mn-ea"/>
                <a:cs typeface="+mn-cs"/>
              </a:defRPr>
            </a:lvl1pPr>
          </a:lstStyle>
          <a:p>
            <a:fld id="{F266C3F4-1AC6-44C4-A0DF-F85D6E555E3C}" type="datetime1">
              <a:rPr kumimoji="1" lang="zh-CN" altLang="en-US" smtClean="0"/>
              <a:t>2018/11/14</a:t>
            </a:fld>
            <a:endParaRPr kumimoji="1" lang="zh-CN" altLang="en-US"/>
          </a:p>
        </p:txBody>
      </p:sp>
      <p:sp>
        <p:nvSpPr>
          <p:cNvPr id="4" name="Footer Placeholder 3"/>
          <p:cNvSpPr>
            <a:spLocks noGrp="1"/>
          </p:cNvSpPr>
          <p:nvPr>
            <p:ph type="ftr" sz="quarter" idx="11"/>
          </p:nvPr>
        </p:nvSpPr>
        <p:spPr/>
        <p:txBody>
          <a:bodyPr vert="horz" lIns="91440" tIns="45720" rIns="91440" bIns="45720" rtlCol="0" anchor="ctr"/>
          <a:lstStyle>
            <a:lvl1pPr marL="0" algn="ctr" defTabSz="914400" rtl="0" eaLnBrk="1" latinLnBrk="0" hangingPunct="1">
              <a:defRPr sz="1100" kern="1200">
                <a:solidFill>
                  <a:schemeClr val="bg1">
                    <a:lumMod val="75000"/>
                    <a:lumOff val="25000"/>
                  </a:schemeClr>
                </a:solidFill>
                <a:effectLst>
                  <a:outerShdw blurRad="25400" dist="12700" dir="4200000" algn="ctr" rotWithShape="0">
                    <a:schemeClr val="tx1">
                      <a:alpha val="40000"/>
                    </a:schemeClr>
                  </a:outerShdw>
                </a:effectLst>
                <a:latin typeface="+mn-lt"/>
                <a:ea typeface="+mn-ea"/>
                <a:cs typeface="+mn-cs"/>
              </a:defRPr>
            </a:lvl1pPr>
          </a:lstStyle>
          <a:p>
            <a:endParaRPr kumimoji="1" lang="zh-CN" altLang="en-US"/>
          </a:p>
        </p:txBody>
      </p:sp>
      <p:sp>
        <p:nvSpPr>
          <p:cNvPr id="5" name="Slide Number Placeholder 4"/>
          <p:cNvSpPr>
            <a:spLocks noGrp="1"/>
          </p:cNvSpPr>
          <p:nvPr>
            <p:ph type="sldNum" sz="quarter" idx="12"/>
          </p:nvPr>
        </p:nvSpPr>
        <p:spPr/>
        <p:txBody>
          <a:bodyPr vert="horz" lIns="91440" tIns="45720" rIns="91440" bIns="45720" rtlCol="0" anchor="ctr"/>
          <a:lstStyle>
            <a:lvl1pPr marL="0" algn="r" defTabSz="914400" rtl="0" eaLnBrk="1" latinLnBrk="0" hangingPunct="1">
              <a:defRPr sz="1100" kern="1200">
                <a:solidFill>
                  <a:schemeClr val="bg1">
                    <a:lumMod val="75000"/>
                    <a:lumOff val="25000"/>
                  </a:schemeClr>
                </a:solidFill>
                <a:effectLst>
                  <a:outerShdw blurRad="25400" dist="12700" dir="4200000" algn="ctr" rotWithShape="0">
                    <a:schemeClr val="tx1">
                      <a:alpha val="40000"/>
                    </a:schemeClr>
                  </a:outerShdw>
                </a:effectLst>
                <a:latin typeface="+mn-lt"/>
                <a:ea typeface="+mn-ea"/>
                <a:cs typeface="+mn-cs"/>
              </a:defRPr>
            </a:lvl1pPr>
          </a:lstStyle>
          <a:p>
            <a:fld id="{FE3D4E1D-4661-9846-8161-CD16D23C16A9}" type="slidenum">
              <a:rPr kumimoji="1" lang="zh-CN" altLang="en-US" smtClean="0"/>
              <a:t>‹#›</a:t>
            </a:fld>
            <a:endParaRPr kumimoji="1"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ltLang="zh-CN"/>
              <a:t>Click to edit Master title style</a:t>
            </a:r>
            <a:endParaRPr lang="zh-CN" altLang="en-US"/>
          </a:p>
        </p:txBody>
      </p:sp>
      <p:sp>
        <p:nvSpPr>
          <p:cNvPr id="3" name="Date Placeholder 3"/>
          <p:cNvSpPr>
            <a:spLocks noGrp="1" noChangeArrowheads="1"/>
          </p:cNvSpPr>
          <p:nvPr>
            <p:ph type="dt" sz="half" idx="10"/>
          </p:nvPr>
        </p:nvSpPr>
        <p:spPr/>
        <p:txBody>
          <a:bodyPr/>
          <a:lstStyle>
            <a:lvl1pPr>
              <a:defRPr/>
            </a:lvl1pPr>
          </a:lstStyle>
          <a:p>
            <a:pPr>
              <a:defRPr/>
            </a:pPr>
            <a:fld id="{1343C612-6BD2-4C90-ABC0-8F2D077F82DE}" type="datetime1">
              <a:rPr lang="zh-CN" altLang="en-US" smtClean="0"/>
              <a:t>2018/11/14</a:t>
            </a:fld>
            <a:endParaRPr lang="en-US" altLang="zh-CN" sz="1800">
              <a:solidFill>
                <a:schemeClr val="tx1"/>
              </a:solidFill>
              <a:latin typeface="Arial" panose="020B0604020202020204" pitchFamily="34" charset="0"/>
            </a:endParaRPr>
          </a:p>
        </p:txBody>
      </p:sp>
      <p:sp>
        <p:nvSpPr>
          <p:cNvPr id="4" name="Footer Placeholder 4"/>
          <p:cNvSpPr>
            <a:spLocks noGrp="1" noChangeArrowheads="1"/>
          </p:cNvSpPr>
          <p:nvPr>
            <p:ph type="ftr" sz="quarter" idx="11"/>
          </p:nvPr>
        </p:nvSpPr>
        <p:spPr/>
        <p:txBody>
          <a:bodyPr/>
          <a:lstStyle>
            <a:lvl1pPr>
              <a:defRPr/>
            </a:lvl1pPr>
          </a:lstStyle>
          <a:p>
            <a:pPr>
              <a:defRPr/>
            </a:pPr>
            <a:endParaRPr lang="zh-CN" altLang="zh-CN"/>
          </a:p>
        </p:txBody>
      </p:sp>
      <p:sp>
        <p:nvSpPr>
          <p:cNvPr id="5" name="Slide Number Placeholder 5"/>
          <p:cNvSpPr>
            <a:spLocks noGrp="1" noChangeArrowheads="1"/>
          </p:cNvSpPr>
          <p:nvPr>
            <p:ph type="sldNum" sz="quarter" idx="12"/>
          </p:nvPr>
        </p:nvSpPr>
        <p:spPr/>
        <p:txBody>
          <a:bodyPr/>
          <a:lstStyle>
            <a:lvl1pPr>
              <a:defRPr/>
            </a:lvl1pPr>
          </a:lstStyle>
          <a:p>
            <a:pPr>
              <a:defRPr/>
            </a:pPr>
            <a:fld id="{1FCB0338-5ED3-4347-BEBE-73F8B8F6757D}" type="slidenum">
              <a:rPr lang="zh-CN" altLang="en-US"/>
              <a:t>‹#›</a:t>
            </a:fld>
            <a:endParaRPr lang="en-US" altLang="zh-CN" sz="1800">
              <a:solidFill>
                <a:schemeClr val="tx1"/>
              </a:solidFill>
              <a:latin typeface="Arial" panose="020B0604020202020204" pitchFamily="34" charset="0"/>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p>
        </p:txBody>
      </p:sp>
      <p:sp>
        <p:nvSpPr>
          <p:cNvPr id="3" name="Content Placeholder 2"/>
          <p:cNvSpPr>
            <a:spLocks noGrp="1"/>
          </p:cNvSpPr>
          <p:nvPr>
            <p:ph idx="1" hasCustomPrompt="1"/>
          </p:nvPr>
        </p:nvSpPr>
        <p:spPr/>
        <p:txBody>
          <a:bodyPr/>
          <a:lstStyle>
            <a:lvl5pPr>
              <a:defRPr/>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dirty="0"/>
          </a:p>
        </p:txBody>
      </p:sp>
      <p:sp>
        <p:nvSpPr>
          <p:cNvPr id="4" name="Date Placeholder 3"/>
          <p:cNvSpPr>
            <a:spLocks noGrp="1"/>
          </p:cNvSpPr>
          <p:nvPr>
            <p:ph type="dt" sz="half" idx="10"/>
          </p:nvPr>
        </p:nvSpPr>
        <p:spPr/>
        <p:txBody>
          <a:bodyPr/>
          <a:lstStyle/>
          <a:p>
            <a:fld id="{38D191FE-9660-4B85-8D83-2CBF962F417A}" type="datetime1">
              <a:rPr kumimoji="1" lang="zh-CN" altLang="en-US" smtClean="0"/>
              <a:t>2018/11/14</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FE3D4E1D-4661-9846-8161-CD16D23C16A9}" type="slidenum">
              <a:rPr kumimoji="1" lang="zh-CN" altLang="en-US" smtClean="0"/>
              <a:t>‹#›</a:t>
            </a:fld>
            <a:endParaRPr kumimoji="1"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标题幻灯片(带图片)">
    <p:spTree>
      <p:nvGrpSpPr>
        <p:cNvPr id="1" name=""/>
        <p:cNvGrpSpPr/>
        <p:nvPr/>
      </p:nvGrpSpPr>
      <p:grpSpPr>
        <a:xfrm>
          <a:off x="0" y="0"/>
          <a:ext cx="0" cy="0"/>
          <a:chOff x="0" y="0"/>
          <a:chExt cx="0" cy="0"/>
        </a:xfrm>
      </p:grpSpPr>
      <p:sp>
        <p:nvSpPr>
          <p:cNvPr id="2" name="Title 1"/>
          <p:cNvSpPr>
            <a:spLocks noGrp="1"/>
          </p:cNvSpPr>
          <p:nvPr>
            <p:ph type="ctrTitle"/>
          </p:nvPr>
        </p:nvSpPr>
        <p:spPr>
          <a:xfrm>
            <a:off x="498475" y="4343398"/>
            <a:ext cx="8147049" cy="1346013"/>
          </a:xfrm>
        </p:spPr>
        <p:txBody>
          <a:bodyPr>
            <a:normAutofit/>
            <a:scene3d>
              <a:camera prst="orthographicFront"/>
              <a:lightRig rig="threePt" dir="t">
                <a:rot lat="0" lon="0" rev="10800000"/>
              </a:lightRig>
            </a:scene3d>
            <a:sp3d extrusionH="57150">
              <a:bevelT w="38100" h="38100" prst="relaxedInset"/>
              <a:bevelB w="38100" h="38100" prst="relaxedInset"/>
            </a:sp3d>
          </a:bodyPr>
          <a:lstStyle>
            <a:lvl1pPr>
              <a:lnSpc>
                <a:spcPts val="6400"/>
              </a:lnSpc>
              <a:defRPr sz="6000">
                <a:solidFill>
                  <a:schemeClr val="bg1"/>
                </a:solidFill>
                <a:effectLst>
                  <a:outerShdw blurRad="25400" dist="19050" dir="4200000" algn="ctr" rotWithShape="0">
                    <a:schemeClr val="tx1">
                      <a:alpha val="40000"/>
                    </a:schemeClr>
                  </a:outerShdw>
                </a:effectLst>
              </a:defRPr>
            </a:lvl1pPr>
          </a:lstStyle>
          <a:p>
            <a:r>
              <a:rPr lang="zh-CN" altLang="en-US"/>
              <a:t>单击此处编辑母版标题样式</a:t>
            </a:r>
          </a:p>
        </p:txBody>
      </p:sp>
      <p:sp>
        <p:nvSpPr>
          <p:cNvPr id="3" name="Subtitle 2"/>
          <p:cNvSpPr>
            <a:spLocks noGrp="1"/>
          </p:cNvSpPr>
          <p:nvPr>
            <p:ph type="subTitle" idx="1" hasCustomPrompt="1"/>
          </p:nvPr>
        </p:nvSpPr>
        <p:spPr>
          <a:xfrm>
            <a:off x="498475" y="5688105"/>
            <a:ext cx="8147050" cy="663387"/>
          </a:xfrm>
        </p:spPr>
        <p:txBody>
          <a:bodyPr>
            <a:scene3d>
              <a:camera prst="orthographicFront"/>
              <a:lightRig rig="threePt" dir="t"/>
            </a:scene3d>
            <a:sp3d extrusionH="57150">
              <a:bevelT w="38100" h="38100" prst="relaxedInset"/>
              <a:bevelB w="38100" h="38100" prst="relaxedInset"/>
            </a:sp3d>
          </a:bodyPr>
          <a:lstStyle>
            <a:lvl1pPr marL="0" indent="0" algn="ctr">
              <a:spcBef>
                <a:spcPts val="0"/>
              </a:spcBef>
              <a:buNone/>
              <a:defRPr b="0" baseline="0">
                <a:solidFill>
                  <a:schemeClr val="bg1"/>
                </a:solidFill>
                <a:effectLst>
                  <a:outerShdw blurRad="25400" dist="25400" dir="4200000" algn="ctr" rotWithShape="0">
                    <a:schemeClr val="tx1">
                      <a:alpha val="40000"/>
                    </a:schemeClr>
                  </a:outerShdw>
                </a:effectLs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单击以编辑母版副标题样式</a:t>
            </a:r>
            <a:endParaRPr dirty="0"/>
          </a:p>
        </p:txBody>
      </p:sp>
      <p:sp>
        <p:nvSpPr>
          <p:cNvPr id="4" name="Date Placeholder 3"/>
          <p:cNvSpPr>
            <a:spLocks noGrp="1"/>
          </p:cNvSpPr>
          <p:nvPr>
            <p:ph type="dt" sz="half" idx="10"/>
          </p:nvPr>
        </p:nvSpPr>
        <p:spPr/>
        <p:txBody>
          <a:bodyPr/>
          <a:lstStyle>
            <a:lvl1pPr>
              <a:defRPr>
                <a:solidFill>
                  <a:schemeClr val="bg1">
                    <a:lumMod val="75000"/>
                    <a:lumOff val="25000"/>
                  </a:schemeClr>
                </a:solidFill>
                <a:effectLst>
                  <a:outerShdw blurRad="25400" dist="12700" dir="4200000" algn="ctr" rotWithShape="0">
                    <a:schemeClr val="tx1">
                      <a:alpha val="40000"/>
                    </a:schemeClr>
                  </a:outerShdw>
                </a:effectLst>
              </a:defRPr>
            </a:lvl1pPr>
          </a:lstStyle>
          <a:p>
            <a:fld id="{6C06369E-B564-4B19-8489-E5E8C03C7399}" type="datetime1">
              <a:rPr kumimoji="1" lang="zh-CN" altLang="en-US" smtClean="0"/>
              <a:t>2018/11/14</a:t>
            </a:fld>
            <a:endParaRPr kumimoji="1" lang="zh-CN" altLang="en-US"/>
          </a:p>
        </p:txBody>
      </p:sp>
      <p:sp>
        <p:nvSpPr>
          <p:cNvPr id="5" name="Footer Placeholder 4"/>
          <p:cNvSpPr>
            <a:spLocks noGrp="1"/>
          </p:cNvSpPr>
          <p:nvPr>
            <p:ph type="ftr" sz="quarter" idx="11"/>
          </p:nvPr>
        </p:nvSpPr>
        <p:spPr/>
        <p:txBody>
          <a:bodyPr/>
          <a:lstStyle>
            <a:lvl1pPr>
              <a:defRPr>
                <a:solidFill>
                  <a:schemeClr val="bg1">
                    <a:lumMod val="75000"/>
                    <a:lumOff val="25000"/>
                  </a:schemeClr>
                </a:solidFill>
                <a:effectLst>
                  <a:outerShdw blurRad="25400" dist="12700" dir="4200000" algn="ctr" rotWithShape="0">
                    <a:schemeClr val="tx1">
                      <a:alpha val="40000"/>
                    </a:schemeClr>
                  </a:outerShdw>
                </a:effectLst>
              </a:defRPr>
            </a:lvl1pPr>
          </a:lstStyle>
          <a:p>
            <a:endParaRPr kumimoji="1" lang="zh-CN" altLang="en-US"/>
          </a:p>
        </p:txBody>
      </p:sp>
      <p:sp>
        <p:nvSpPr>
          <p:cNvPr id="6" name="Slide Number Placeholder 5"/>
          <p:cNvSpPr>
            <a:spLocks noGrp="1"/>
          </p:cNvSpPr>
          <p:nvPr>
            <p:ph type="sldNum" sz="quarter" idx="12"/>
          </p:nvPr>
        </p:nvSpPr>
        <p:spPr/>
        <p:txBody>
          <a:bodyPr/>
          <a:lstStyle>
            <a:lvl1pPr>
              <a:defRPr>
                <a:solidFill>
                  <a:schemeClr val="bg1">
                    <a:lumMod val="75000"/>
                    <a:lumOff val="25000"/>
                  </a:schemeClr>
                </a:solidFill>
                <a:effectLst>
                  <a:outerShdw blurRad="25400" dist="12700" dir="4200000" algn="ctr" rotWithShape="0">
                    <a:schemeClr val="tx1">
                      <a:alpha val="40000"/>
                    </a:schemeClr>
                  </a:outerShdw>
                </a:effectLst>
              </a:defRPr>
            </a:lvl1pPr>
          </a:lstStyle>
          <a:p>
            <a:fld id="{FE3D4E1D-4661-9846-8161-CD16D23C16A9}" type="slidenum">
              <a:rPr kumimoji="1" lang="zh-CN" altLang="en-US" smtClean="0"/>
              <a:t>‹#›</a:t>
            </a:fld>
            <a:endParaRPr kumimoji="1" lang="zh-CN" altLang="en-US"/>
          </a:p>
        </p:txBody>
      </p:sp>
      <p:sp>
        <p:nvSpPr>
          <p:cNvPr id="8" name="Picture Placeholder 7"/>
          <p:cNvSpPr>
            <a:spLocks noGrp="1"/>
          </p:cNvSpPr>
          <p:nvPr>
            <p:ph type="pic" sz="quarter" idx="13"/>
          </p:nvPr>
        </p:nvSpPr>
        <p:spPr>
          <a:xfrm>
            <a:off x="1981200" y="685800"/>
            <a:ext cx="5181600" cy="3352800"/>
          </a:xfrm>
          <a:solidFill>
            <a:schemeClr val="tx1">
              <a:lumMod val="75000"/>
            </a:schemeClr>
          </a:solidFill>
          <a:ln w="127000" cap="sq">
            <a:solidFill>
              <a:schemeClr val="tx1"/>
            </a:solidFill>
            <a:miter lim="800000"/>
          </a:ln>
          <a:effectLst>
            <a:outerShdw blurRad="63500" sx="101000" sy="101000" algn="ctr" rotWithShape="0">
              <a:schemeClr val="bg2">
                <a:lumMod val="20000"/>
                <a:lumOff val="80000"/>
                <a:alpha val="40000"/>
              </a:schemeClr>
            </a:outerShdw>
          </a:effectLst>
          <a:scene3d>
            <a:camera prst="orthographicFront"/>
            <a:lightRig rig="twoPt" dir="t">
              <a:rot lat="0" lon="0" rev="9000000"/>
            </a:lightRig>
          </a:scene3d>
          <a:sp3d prstMaterial="matte">
            <a:bevelT w="12700" prst="relaxedInset"/>
            <a:bevelB w="38100" h="127000" prst="relaxedInset"/>
            <a:extrusionClr>
              <a:schemeClr val="tx1"/>
            </a:extrusionClr>
            <a:contourClr>
              <a:schemeClr val="tx1"/>
            </a:contourClr>
          </a:sp3d>
        </p:spPr>
        <p:txBody>
          <a:bodyPr/>
          <a:lstStyle>
            <a:lvl1pPr>
              <a:buNone/>
              <a:defRPr/>
            </a:lvl1pPr>
          </a:lstStyle>
          <a:p>
            <a:r>
              <a:rPr lang="zh-CN" altLang="en-US"/>
              <a:t>单击图标添加图片</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498475" y="1774826"/>
            <a:ext cx="8147050" cy="1873250"/>
          </a:xfrm>
        </p:spPr>
        <p:txBody>
          <a:bodyPr anchor="b" anchorCtr="0"/>
          <a:lstStyle>
            <a:lvl1pPr algn="ctr">
              <a:defRPr sz="6000" b="0" cap="none" baseline="0"/>
            </a:lvl1pPr>
          </a:lstStyle>
          <a:p>
            <a:r>
              <a:rPr lang="zh-CN" altLang="en-US"/>
              <a:t>单击此处编辑母版标题样式</a:t>
            </a:r>
          </a:p>
        </p:txBody>
      </p:sp>
      <p:sp>
        <p:nvSpPr>
          <p:cNvPr id="3" name="Text Placeholder 2"/>
          <p:cNvSpPr>
            <a:spLocks noGrp="1"/>
          </p:cNvSpPr>
          <p:nvPr>
            <p:ph type="body" idx="1" hasCustomPrompt="1"/>
          </p:nvPr>
        </p:nvSpPr>
        <p:spPr>
          <a:xfrm>
            <a:off x="498475" y="3654519"/>
            <a:ext cx="8147050" cy="1500187"/>
          </a:xfrm>
        </p:spPr>
        <p:txBody>
          <a:bodyPr anchor="t" anchorCtr="0">
            <a:normAutofit/>
          </a:bodyPr>
          <a:lstStyle>
            <a:lvl1pPr marL="0" indent="0" algn="ctr">
              <a:spcBef>
                <a:spcPts val="0"/>
              </a:spcBef>
              <a:buNone/>
              <a:defRPr sz="22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5A718070-4E89-4395-9E69-1C1FB3A975B9}" type="datetime1">
              <a:rPr kumimoji="1" lang="zh-CN" altLang="en-US" smtClean="0"/>
              <a:t>2018/11/14</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FE3D4E1D-4661-9846-8161-CD16D23C16A9}" type="slidenum">
              <a:rPr kumimoji="1" lang="zh-CN" altLang="en-US" smtClean="0"/>
              <a:t>‹#›</a:t>
            </a:fld>
            <a:endParaRPr kumimoji="1"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Title 1"/>
          <p:cNvSpPr>
            <a:spLocks noGrp="1"/>
          </p:cNvSpPr>
          <p:nvPr>
            <p:ph type="title"/>
          </p:nvPr>
        </p:nvSpPr>
        <p:spPr>
          <a:xfrm>
            <a:off x="498475" y="94129"/>
            <a:ext cx="8147051" cy="1452283"/>
          </a:xfrm>
        </p:spPr>
        <p:txBody>
          <a:bodyPr/>
          <a:lstStyle/>
          <a:p>
            <a:r>
              <a:rPr lang="zh-CN" altLang="en-US"/>
              <a:t>单击此处编辑母版标题样式</a:t>
            </a:r>
          </a:p>
        </p:txBody>
      </p:sp>
      <p:sp>
        <p:nvSpPr>
          <p:cNvPr id="3" name="Content Placeholder 2"/>
          <p:cNvSpPr>
            <a:spLocks noGrp="1"/>
          </p:cNvSpPr>
          <p:nvPr>
            <p:ph sz="half" idx="1" hasCustomPrompt="1"/>
          </p:nvPr>
        </p:nvSpPr>
        <p:spPr>
          <a:xfrm>
            <a:off x="498475" y="1762125"/>
            <a:ext cx="3840480" cy="4364038"/>
          </a:xfrm>
        </p:spPr>
        <p:txBody>
          <a:bodyPr>
            <a:normAutofit/>
          </a:bodyPr>
          <a:lstStyle>
            <a:lvl1pPr>
              <a:defRPr sz="2000"/>
            </a:lvl1pPr>
            <a:lvl2pPr>
              <a:defRPr sz="1800"/>
            </a:lvl2pPr>
            <a:lvl3pPr>
              <a:defRPr sz="1800"/>
            </a:lvl3pPr>
            <a:lvl4pPr>
              <a:defRPr sz="1800"/>
            </a:lvl4pPr>
            <a:lvl5pPr>
              <a:defRPr sz="1800"/>
            </a:lvl5pPr>
            <a:lvl6pPr marL="2291080" indent="-462280">
              <a:defRPr sz="1800"/>
            </a:lvl6pPr>
            <a:lvl7pPr marL="2291080" indent="-462280">
              <a:defRPr sz="1800"/>
            </a:lvl7pPr>
            <a:lvl8pPr marL="2291080" indent="-462280">
              <a:defRPr sz="1800"/>
            </a:lvl8pPr>
            <a:lvl9pPr marL="2291080" indent="-462280">
              <a:defRPr sz="18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dirty="0"/>
          </a:p>
        </p:txBody>
      </p:sp>
      <p:sp>
        <p:nvSpPr>
          <p:cNvPr id="4" name="Content Placeholder 3"/>
          <p:cNvSpPr>
            <a:spLocks noGrp="1"/>
          </p:cNvSpPr>
          <p:nvPr>
            <p:ph sz="half" idx="2" hasCustomPrompt="1"/>
          </p:nvPr>
        </p:nvSpPr>
        <p:spPr>
          <a:xfrm>
            <a:off x="4805046" y="1762125"/>
            <a:ext cx="3840480" cy="4364038"/>
          </a:xfrm>
        </p:spPr>
        <p:txBody>
          <a:bodyPr>
            <a:normAutofit/>
          </a:bodyPr>
          <a:lstStyle>
            <a:lvl1pPr>
              <a:defRPr sz="2000"/>
            </a:lvl1pPr>
            <a:lvl2pPr>
              <a:defRPr sz="1800"/>
            </a:lvl2pPr>
            <a:lvl3pPr>
              <a:defRPr sz="1800"/>
            </a:lvl3pPr>
            <a:lvl4pPr>
              <a:defRPr sz="1800"/>
            </a:lvl4pPr>
            <a:lvl5pPr marL="2291080" indent="-462280">
              <a:defRPr sz="1800"/>
            </a:lvl5pPr>
            <a:lvl6pPr marL="2291080" indent="-462280">
              <a:defRPr sz="1800"/>
            </a:lvl6pPr>
            <a:lvl7pPr marL="2291080" indent="-462280">
              <a:defRPr sz="1800"/>
            </a:lvl7pPr>
            <a:lvl8pPr marL="2291080" indent="-462280">
              <a:defRPr sz="1800"/>
            </a:lvl8pPr>
            <a:lvl9pPr marL="2291080" indent="-462280">
              <a:defRPr sz="18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dirty="0"/>
          </a:p>
        </p:txBody>
      </p:sp>
      <p:sp>
        <p:nvSpPr>
          <p:cNvPr id="5" name="Date Placeholder 4"/>
          <p:cNvSpPr>
            <a:spLocks noGrp="1"/>
          </p:cNvSpPr>
          <p:nvPr>
            <p:ph type="dt" sz="half" idx="10"/>
          </p:nvPr>
        </p:nvSpPr>
        <p:spPr/>
        <p:txBody>
          <a:bodyPr/>
          <a:lstStyle/>
          <a:p>
            <a:fld id="{3472A200-AAD6-4FDC-836B-050FEEF32A47}" type="datetime1">
              <a:rPr kumimoji="1" lang="zh-CN" altLang="en-US" smtClean="0"/>
              <a:t>2018/11/14</a:t>
            </a:fld>
            <a:endParaRPr kumimoji="1" lang="zh-CN" altLang="en-US"/>
          </a:p>
        </p:txBody>
      </p:sp>
      <p:sp>
        <p:nvSpPr>
          <p:cNvPr id="6" name="Footer Placeholder 5"/>
          <p:cNvSpPr>
            <a:spLocks noGrp="1"/>
          </p:cNvSpPr>
          <p:nvPr>
            <p:ph type="ftr" sz="quarter" idx="11"/>
          </p:nvPr>
        </p:nvSpPr>
        <p:spPr/>
        <p:txBody>
          <a:bodyPr/>
          <a:lstStyle/>
          <a:p>
            <a:endParaRPr kumimoji="1" lang="zh-CN" altLang="en-US"/>
          </a:p>
        </p:txBody>
      </p:sp>
      <p:sp>
        <p:nvSpPr>
          <p:cNvPr id="7" name="Slide Number Placeholder 6"/>
          <p:cNvSpPr>
            <a:spLocks noGrp="1"/>
          </p:cNvSpPr>
          <p:nvPr>
            <p:ph type="sldNum" sz="quarter" idx="12"/>
          </p:nvPr>
        </p:nvSpPr>
        <p:spPr/>
        <p:txBody>
          <a:bodyPr/>
          <a:lstStyle/>
          <a:p>
            <a:fld id="{FE3D4E1D-4661-9846-8161-CD16D23C16A9}" type="slidenum">
              <a:rPr kumimoji="1" lang="zh-CN" altLang="en-US" smtClean="0"/>
              <a:t>‹#›</a:t>
            </a:fld>
            <a:endParaRPr kumimoji="1"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498475" y="94129"/>
            <a:ext cx="8147051" cy="1452283"/>
          </a:xfrm>
        </p:spPr>
        <p:txBody>
          <a:bodyPr/>
          <a:lstStyle>
            <a:lvl1pPr>
              <a:defRPr/>
            </a:lvl1pPr>
          </a:lstStyle>
          <a:p>
            <a:r>
              <a:rPr lang="zh-CN" altLang="en-US"/>
              <a:t>单击此处编辑母版标题样式</a:t>
            </a:r>
          </a:p>
        </p:txBody>
      </p:sp>
      <p:sp>
        <p:nvSpPr>
          <p:cNvPr id="3" name="Text Placeholder 2"/>
          <p:cNvSpPr>
            <a:spLocks noGrp="1"/>
          </p:cNvSpPr>
          <p:nvPr>
            <p:ph type="body" idx="1" hasCustomPrompt="1"/>
          </p:nvPr>
        </p:nvSpPr>
        <p:spPr>
          <a:xfrm>
            <a:off x="498475" y="1550894"/>
            <a:ext cx="3840480" cy="715962"/>
          </a:xfrm>
        </p:spPr>
        <p:txBody>
          <a:bodyPr anchor="b"/>
          <a:lstStyle>
            <a:lvl1pPr marL="0" indent="0" algn="ctr">
              <a:spcBef>
                <a:spcPts val="0"/>
              </a:spcBef>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hasCustomPrompt="1"/>
          </p:nvPr>
        </p:nvSpPr>
        <p:spPr>
          <a:xfrm>
            <a:off x="498475" y="2541494"/>
            <a:ext cx="3840480" cy="3584668"/>
          </a:xfrm>
        </p:spPr>
        <p:txBody>
          <a:bodyPr>
            <a:normAutofit/>
          </a:bodyPr>
          <a:lstStyle>
            <a:lvl1pPr>
              <a:defRPr sz="2000"/>
            </a:lvl1pPr>
            <a:lvl2pPr>
              <a:defRPr sz="1800"/>
            </a:lvl2pPr>
            <a:lvl3pPr>
              <a:defRPr sz="1800"/>
            </a:lvl3pPr>
            <a:lvl4pPr>
              <a:defRPr sz="1800"/>
            </a:lvl4pPr>
            <a:lvl5pPr>
              <a:defRPr sz="1800"/>
            </a:lvl5pPr>
            <a:lvl6pPr marL="2291080" indent="-462280">
              <a:defRPr sz="1600"/>
            </a:lvl6pPr>
            <a:lvl7pPr marL="2291080" indent="-462280">
              <a:defRPr sz="1600"/>
            </a:lvl7pPr>
            <a:lvl8pPr marL="2291080" indent="-462280">
              <a:defRPr sz="1600"/>
            </a:lvl8pPr>
            <a:lvl9pPr marL="2291080" indent="-462280">
              <a:defRPr sz="16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dirty="0"/>
          </a:p>
        </p:txBody>
      </p:sp>
      <p:sp>
        <p:nvSpPr>
          <p:cNvPr id="5" name="Text Placeholder 4"/>
          <p:cNvSpPr>
            <a:spLocks noGrp="1"/>
          </p:cNvSpPr>
          <p:nvPr>
            <p:ph type="body" sz="quarter" idx="3" hasCustomPrompt="1"/>
          </p:nvPr>
        </p:nvSpPr>
        <p:spPr>
          <a:xfrm>
            <a:off x="4805046" y="1550894"/>
            <a:ext cx="3840480" cy="715962"/>
          </a:xfrm>
        </p:spPr>
        <p:txBody>
          <a:bodyPr anchor="b"/>
          <a:lstStyle>
            <a:lvl1pPr marL="0" indent="0" algn="ctr">
              <a:spcBef>
                <a:spcPts val="0"/>
              </a:spcBef>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Content Placeholder 5"/>
          <p:cNvSpPr>
            <a:spLocks noGrp="1"/>
          </p:cNvSpPr>
          <p:nvPr>
            <p:ph sz="quarter" idx="4" hasCustomPrompt="1"/>
          </p:nvPr>
        </p:nvSpPr>
        <p:spPr>
          <a:xfrm>
            <a:off x="4805046" y="2541494"/>
            <a:ext cx="3840480" cy="3584668"/>
          </a:xfrm>
        </p:spPr>
        <p:txBody>
          <a:bodyPr>
            <a:normAutofit/>
          </a:bodyPr>
          <a:lstStyle>
            <a:lvl1pPr>
              <a:defRPr sz="2000"/>
            </a:lvl1pPr>
            <a:lvl2pPr>
              <a:defRPr sz="1800"/>
            </a:lvl2pPr>
            <a:lvl3pPr>
              <a:defRPr sz="1800"/>
            </a:lvl3pPr>
            <a:lvl4pPr>
              <a:defRPr sz="1800"/>
            </a:lvl4pPr>
            <a:lvl5pPr>
              <a:defRPr sz="1800"/>
            </a:lvl5pPr>
            <a:lvl6pPr marL="2291080" indent="-462280">
              <a:defRPr sz="1600"/>
            </a:lvl6pPr>
            <a:lvl7pPr marL="2291080" indent="-462280">
              <a:defRPr sz="1600"/>
            </a:lvl7pPr>
            <a:lvl8pPr marL="2291080" indent="-462280">
              <a:defRPr sz="1600"/>
            </a:lvl8pPr>
            <a:lvl9pPr marL="2291080" indent="-462280">
              <a:defRPr sz="16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dirty="0"/>
          </a:p>
        </p:txBody>
      </p:sp>
      <p:sp>
        <p:nvSpPr>
          <p:cNvPr id="7" name="Date Placeholder 6"/>
          <p:cNvSpPr>
            <a:spLocks noGrp="1"/>
          </p:cNvSpPr>
          <p:nvPr>
            <p:ph type="dt" sz="half" idx="10"/>
          </p:nvPr>
        </p:nvSpPr>
        <p:spPr/>
        <p:txBody>
          <a:bodyPr/>
          <a:lstStyle/>
          <a:p>
            <a:fld id="{48BD3995-5F38-46F4-826E-E0A0953F0943}" type="datetime1">
              <a:rPr kumimoji="1" lang="zh-CN" altLang="en-US" smtClean="0"/>
              <a:t>2018/11/14</a:t>
            </a:fld>
            <a:endParaRPr kumimoji="1" lang="zh-CN" altLang="en-US"/>
          </a:p>
        </p:txBody>
      </p:sp>
      <p:sp>
        <p:nvSpPr>
          <p:cNvPr id="8" name="Footer Placeholder 7"/>
          <p:cNvSpPr>
            <a:spLocks noGrp="1"/>
          </p:cNvSpPr>
          <p:nvPr>
            <p:ph type="ftr" sz="quarter" idx="11"/>
          </p:nvPr>
        </p:nvSpPr>
        <p:spPr/>
        <p:txBody>
          <a:bodyPr/>
          <a:lstStyle/>
          <a:p>
            <a:endParaRPr kumimoji="1" lang="zh-CN" altLang="en-US"/>
          </a:p>
        </p:txBody>
      </p:sp>
      <p:sp>
        <p:nvSpPr>
          <p:cNvPr id="9" name="Slide Number Placeholder 8"/>
          <p:cNvSpPr>
            <a:spLocks noGrp="1"/>
          </p:cNvSpPr>
          <p:nvPr>
            <p:ph type="sldNum" sz="quarter" idx="12"/>
          </p:nvPr>
        </p:nvSpPr>
        <p:spPr/>
        <p:txBody>
          <a:bodyPr/>
          <a:lstStyle/>
          <a:p>
            <a:fld id="{FE3D4E1D-4661-9846-8161-CD16D23C16A9}" type="slidenum">
              <a:rPr kumimoji="1" lang="zh-CN" altLang="en-US" smtClean="0"/>
              <a:t>‹#›</a:t>
            </a:fld>
            <a:endParaRPr kumimoji="1" lang="zh-CN" altLang="en-US"/>
          </a:p>
        </p:txBody>
      </p:sp>
      <p:cxnSp>
        <p:nvCxnSpPr>
          <p:cNvPr id="11" name="Straight Connector 10"/>
          <p:cNvCxnSpPr/>
          <p:nvPr/>
        </p:nvCxnSpPr>
        <p:spPr>
          <a:xfrm>
            <a:off x="502920" y="2353235"/>
            <a:ext cx="3840480" cy="1588"/>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4805045" y="2353235"/>
            <a:ext cx="3840480" cy="1588"/>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p>
        </p:txBody>
      </p:sp>
      <p:sp>
        <p:nvSpPr>
          <p:cNvPr id="3" name="Date Placeholder 2"/>
          <p:cNvSpPr>
            <a:spLocks noGrp="1"/>
          </p:cNvSpPr>
          <p:nvPr>
            <p:ph type="dt" sz="half" idx="10"/>
          </p:nvPr>
        </p:nvSpPr>
        <p:spPr/>
        <p:txBody>
          <a:bodyPr/>
          <a:lstStyle/>
          <a:p>
            <a:fld id="{0B4BFD17-D3D4-410F-81FB-FDD7FADEC260}" type="datetime1">
              <a:rPr kumimoji="1" lang="zh-CN" altLang="en-US" smtClean="0"/>
              <a:t>2018/11/14</a:t>
            </a:fld>
            <a:endParaRPr kumimoji="1" lang="zh-CN" altLang="en-US"/>
          </a:p>
        </p:txBody>
      </p:sp>
      <p:sp>
        <p:nvSpPr>
          <p:cNvPr id="4" name="Footer Placeholder 3"/>
          <p:cNvSpPr>
            <a:spLocks noGrp="1"/>
          </p:cNvSpPr>
          <p:nvPr>
            <p:ph type="ftr" sz="quarter" idx="11"/>
          </p:nvPr>
        </p:nvSpPr>
        <p:spPr/>
        <p:txBody>
          <a:bodyPr/>
          <a:lstStyle/>
          <a:p>
            <a:endParaRPr kumimoji="1" lang="zh-CN" altLang="en-US"/>
          </a:p>
        </p:txBody>
      </p:sp>
      <p:sp>
        <p:nvSpPr>
          <p:cNvPr id="5" name="Slide Number Placeholder 4"/>
          <p:cNvSpPr>
            <a:spLocks noGrp="1"/>
          </p:cNvSpPr>
          <p:nvPr>
            <p:ph type="sldNum" sz="quarter" idx="12"/>
          </p:nvPr>
        </p:nvSpPr>
        <p:spPr/>
        <p:txBody>
          <a:bodyPr/>
          <a:lstStyle/>
          <a:p>
            <a:fld id="{FE3D4E1D-4661-9846-8161-CD16D23C16A9}" type="slidenum">
              <a:rPr kumimoji="1" lang="zh-CN" altLang="en-US" smtClean="0"/>
              <a:t>‹#›</a:t>
            </a:fld>
            <a:endParaRPr kumimoji="1"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2D3D622-CD92-41A6-AC8A-4968C6E030DD}" type="datetime1">
              <a:rPr kumimoji="1" lang="zh-CN" altLang="en-US" smtClean="0"/>
              <a:t>2018/11/14</a:t>
            </a:fld>
            <a:endParaRPr kumimoji="1" lang="zh-CN" altLang="en-US"/>
          </a:p>
        </p:txBody>
      </p:sp>
      <p:sp>
        <p:nvSpPr>
          <p:cNvPr id="3" name="Footer Placeholder 2"/>
          <p:cNvSpPr>
            <a:spLocks noGrp="1"/>
          </p:cNvSpPr>
          <p:nvPr>
            <p:ph type="ftr" sz="quarter" idx="11"/>
          </p:nvPr>
        </p:nvSpPr>
        <p:spPr/>
        <p:txBody>
          <a:bodyPr/>
          <a:lstStyle/>
          <a:p>
            <a:endParaRPr kumimoji="1" lang="zh-CN" altLang="en-US"/>
          </a:p>
        </p:txBody>
      </p:sp>
      <p:sp>
        <p:nvSpPr>
          <p:cNvPr id="4" name="Slide Number Placeholder 3"/>
          <p:cNvSpPr>
            <a:spLocks noGrp="1"/>
          </p:cNvSpPr>
          <p:nvPr>
            <p:ph type="sldNum" sz="quarter" idx="12"/>
          </p:nvPr>
        </p:nvSpPr>
        <p:spPr/>
        <p:txBody>
          <a:bodyPr/>
          <a:lstStyle/>
          <a:p>
            <a:fld id="{FE3D4E1D-4661-9846-8161-CD16D23C16A9}" type="slidenum">
              <a:rPr kumimoji="1" lang="zh-CN" altLang="en-US" smtClean="0"/>
              <a:t>‹#›</a:t>
            </a:fld>
            <a:endParaRPr kumimoji="1"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497540" y="416859"/>
            <a:ext cx="3840480" cy="1994647"/>
          </a:xfrm>
        </p:spPr>
        <p:txBody>
          <a:bodyPr anchor="b"/>
          <a:lstStyle>
            <a:lvl1pPr algn="ctr">
              <a:defRPr sz="4400" b="0"/>
            </a:lvl1pPr>
          </a:lstStyle>
          <a:p>
            <a:r>
              <a:rPr lang="zh-CN" altLang="en-US"/>
              <a:t>单击此处编辑母版标题样式</a:t>
            </a:r>
          </a:p>
        </p:txBody>
      </p:sp>
      <p:sp>
        <p:nvSpPr>
          <p:cNvPr id="3" name="Content Placeholder 2"/>
          <p:cNvSpPr>
            <a:spLocks noGrp="1"/>
          </p:cNvSpPr>
          <p:nvPr>
            <p:ph idx="1" hasCustomPrompt="1"/>
          </p:nvPr>
        </p:nvSpPr>
        <p:spPr>
          <a:xfrm>
            <a:off x="4792532" y="403412"/>
            <a:ext cx="3840480" cy="5722751"/>
          </a:xfrm>
        </p:spPr>
        <p:txBody>
          <a:bodyPr>
            <a:normAutofit/>
          </a:bodyPr>
          <a:lstStyle>
            <a:lvl1pPr>
              <a:defRPr sz="2000"/>
            </a:lvl1pPr>
            <a:lvl2pPr>
              <a:defRPr sz="2000"/>
            </a:lvl2pPr>
            <a:lvl3pPr>
              <a:defRPr sz="1800"/>
            </a:lvl3pPr>
            <a:lvl4pPr>
              <a:defRPr sz="1800"/>
            </a:lvl4pPr>
            <a:lvl5pPr>
              <a:defRPr sz="1800"/>
            </a:lvl5pPr>
            <a:lvl6pPr marL="2291080" indent="-462280">
              <a:defRPr sz="1800"/>
            </a:lvl6pPr>
            <a:lvl7pPr marL="2291080" indent="-462280">
              <a:defRPr sz="1800"/>
            </a:lvl7pPr>
            <a:lvl8pPr marL="2291080" indent="-462280">
              <a:defRPr sz="1800"/>
            </a:lvl8pPr>
            <a:lvl9pPr marL="2291080" indent="-462280">
              <a:defRPr sz="18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dirty="0"/>
          </a:p>
        </p:txBody>
      </p:sp>
      <p:sp>
        <p:nvSpPr>
          <p:cNvPr id="4" name="Text Placeholder 3"/>
          <p:cNvSpPr>
            <a:spLocks noGrp="1"/>
          </p:cNvSpPr>
          <p:nvPr>
            <p:ph type="body" sz="half" idx="2" hasCustomPrompt="1"/>
          </p:nvPr>
        </p:nvSpPr>
        <p:spPr>
          <a:xfrm>
            <a:off x="497540" y="2438400"/>
            <a:ext cx="3840480" cy="3316942"/>
          </a:xfrm>
        </p:spPr>
        <p:txBody>
          <a:bodyPr>
            <a:normAutofit/>
          </a:bodyPr>
          <a:lstStyle>
            <a:lvl1pPr marL="0" indent="0" algn="ctr">
              <a:spcBef>
                <a:spcPts val="600"/>
              </a:spcBef>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Date Placeholder 4"/>
          <p:cNvSpPr>
            <a:spLocks noGrp="1"/>
          </p:cNvSpPr>
          <p:nvPr>
            <p:ph type="dt" sz="half" idx="10"/>
          </p:nvPr>
        </p:nvSpPr>
        <p:spPr/>
        <p:txBody>
          <a:bodyPr/>
          <a:lstStyle/>
          <a:p>
            <a:fld id="{12F95D1F-FE21-48B7-A18D-98265C531953}" type="datetime1">
              <a:rPr kumimoji="1" lang="zh-CN" altLang="en-US" smtClean="0"/>
              <a:t>2018/11/14</a:t>
            </a:fld>
            <a:endParaRPr kumimoji="1" lang="zh-CN" altLang="en-US"/>
          </a:p>
        </p:txBody>
      </p:sp>
      <p:sp>
        <p:nvSpPr>
          <p:cNvPr id="6" name="Footer Placeholder 5"/>
          <p:cNvSpPr>
            <a:spLocks noGrp="1"/>
          </p:cNvSpPr>
          <p:nvPr>
            <p:ph type="ftr" sz="quarter" idx="11"/>
          </p:nvPr>
        </p:nvSpPr>
        <p:spPr/>
        <p:txBody>
          <a:bodyPr/>
          <a:lstStyle/>
          <a:p>
            <a:endParaRPr kumimoji="1" lang="zh-CN" altLang="en-US"/>
          </a:p>
        </p:txBody>
      </p:sp>
      <p:sp>
        <p:nvSpPr>
          <p:cNvPr id="7" name="Slide Number Placeholder 6"/>
          <p:cNvSpPr>
            <a:spLocks noGrp="1"/>
          </p:cNvSpPr>
          <p:nvPr>
            <p:ph type="sldNum" sz="quarter" idx="12"/>
          </p:nvPr>
        </p:nvSpPr>
        <p:spPr/>
        <p:txBody>
          <a:bodyPr/>
          <a:lstStyle/>
          <a:p>
            <a:fld id="{FE3D4E1D-4661-9846-8161-CD16D23C16A9}" type="slidenum">
              <a:rPr kumimoji="1" lang="zh-CN" altLang="en-US" smtClean="0"/>
              <a:t>‹#›</a:t>
            </a:fld>
            <a:endParaRPr kumimoji="1"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4.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图片 6" descr="PPT3.jpg"/>
          <p:cNvPicPr>
            <a:picLocks noChangeAspect="1"/>
          </p:cNvPicPr>
          <p:nvPr userDrawn="1"/>
        </p:nvPicPr>
        <p:blipFill>
          <a:blip r:embed="rId16">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Placeholder 1"/>
          <p:cNvSpPr>
            <a:spLocks noGrp="1"/>
          </p:cNvSpPr>
          <p:nvPr>
            <p:ph type="title"/>
          </p:nvPr>
        </p:nvSpPr>
        <p:spPr>
          <a:xfrm>
            <a:off x="498475" y="94129"/>
            <a:ext cx="8147051" cy="1452283"/>
          </a:xfrm>
          <a:prstGeom prst="rect">
            <a:avLst/>
          </a:prstGeom>
        </p:spPr>
        <p:txBody>
          <a:bodyPr vert="horz" lIns="91440" tIns="45720" rIns="91440" bIns="45720" rtlCol="0" anchor="b" anchorCtr="0">
            <a:noAutofit/>
          </a:bodyPr>
          <a:lstStyle/>
          <a:p>
            <a:r>
              <a:rPr lang="zh-CN" altLang="en-US"/>
              <a:t>单击此处编辑母版标题样式</a:t>
            </a:r>
          </a:p>
        </p:txBody>
      </p:sp>
      <p:sp>
        <p:nvSpPr>
          <p:cNvPr id="3" name="Text Placeholder 2"/>
          <p:cNvSpPr>
            <a:spLocks noGrp="1"/>
          </p:cNvSpPr>
          <p:nvPr>
            <p:ph type="body" idx="1"/>
          </p:nvPr>
        </p:nvSpPr>
        <p:spPr>
          <a:xfrm>
            <a:off x="498475" y="1761565"/>
            <a:ext cx="8147051" cy="436459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dirty="0"/>
          </a:p>
        </p:txBody>
      </p:sp>
      <p:sp>
        <p:nvSpPr>
          <p:cNvPr id="4" name="Date Placeholder 3"/>
          <p:cNvSpPr>
            <a:spLocks noGrp="1"/>
          </p:cNvSpPr>
          <p:nvPr>
            <p:ph type="dt" sz="half" idx="2"/>
          </p:nvPr>
        </p:nvSpPr>
        <p:spPr>
          <a:xfrm>
            <a:off x="188259" y="6356350"/>
            <a:ext cx="2133600" cy="365125"/>
          </a:xfrm>
          <a:prstGeom prst="rect">
            <a:avLst/>
          </a:prstGeom>
        </p:spPr>
        <p:txBody>
          <a:bodyPr vert="horz" lIns="91440" tIns="45720" rIns="91440" bIns="45720" rtlCol="0" anchor="ctr"/>
          <a:lstStyle>
            <a:lvl1pPr algn="l">
              <a:defRPr sz="1100">
                <a:solidFill>
                  <a:schemeClr val="tx1">
                    <a:lumMod val="75000"/>
                    <a:lumOff val="25000"/>
                  </a:schemeClr>
                </a:solidFill>
              </a:defRPr>
            </a:lvl1pPr>
          </a:lstStyle>
          <a:p>
            <a:fld id="{25CAAA63-C28A-4EB3-B22F-0ED9DA745A39}" type="datetime1">
              <a:rPr kumimoji="1" lang="zh-CN" altLang="en-US" smtClean="0"/>
              <a:t>2018/11/14</a:t>
            </a:fld>
            <a:endParaRPr kumimoji="1" lang="zh-CN" alt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100">
                <a:solidFill>
                  <a:schemeClr val="tx1">
                    <a:lumMod val="75000"/>
                    <a:lumOff val="25000"/>
                  </a:schemeClr>
                </a:solidFill>
              </a:defRPr>
            </a:lvl1pPr>
          </a:lstStyle>
          <a:p>
            <a:endParaRPr kumimoji="1" lang="zh-CN" altLang="en-US"/>
          </a:p>
        </p:txBody>
      </p:sp>
      <p:sp>
        <p:nvSpPr>
          <p:cNvPr id="6" name="Slide Number Placeholder 5"/>
          <p:cNvSpPr>
            <a:spLocks noGrp="1"/>
          </p:cNvSpPr>
          <p:nvPr>
            <p:ph type="sldNum" sz="quarter" idx="4"/>
          </p:nvPr>
        </p:nvSpPr>
        <p:spPr>
          <a:xfrm>
            <a:off x="6817659" y="6356350"/>
            <a:ext cx="2133600" cy="365125"/>
          </a:xfrm>
          <a:prstGeom prst="rect">
            <a:avLst/>
          </a:prstGeom>
        </p:spPr>
        <p:txBody>
          <a:bodyPr vert="horz" lIns="91440" tIns="45720" rIns="91440" bIns="45720" rtlCol="0" anchor="ctr"/>
          <a:lstStyle>
            <a:lvl1pPr algn="r">
              <a:defRPr sz="1100">
                <a:solidFill>
                  <a:schemeClr val="tx1">
                    <a:lumMod val="75000"/>
                    <a:lumOff val="25000"/>
                  </a:schemeClr>
                </a:solidFill>
              </a:defRPr>
            </a:lvl1pPr>
          </a:lstStyle>
          <a:p>
            <a:fld id="{FE3D4E1D-4661-9846-8161-CD16D23C16A9}" type="slidenum">
              <a:rPr kumimoji="1" lang="zh-CN" altLang="en-US" smtClean="0"/>
              <a:t>‹#›</a:t>
            </a:fld>
            <a:endParaRPr kumimoji="1"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hdr="0" ftr="0" dt="0"/>
  <p:txStyles>
    <p:titleStyle>
      <a:lvl1pPr algn="ctr" defTabSz="914400" rtl="0" eaLnBrk="1" latinLnBrk="0" hangingPunct="1">
        <a:spcBef>
          <a:spcPct val="0"/>
        </a:spcBef>
        <a:buNone/>
        <a:defRPr sz="5000" kern="1200">
          <a:solidFill>
            <a:schemeClr val="tx1"/>
          </a:solidFill>
          <a:latin typeface="+mj-lt"/>
          <a:ea typeface="+mj-ea"/>
          <a:cs typeface="+mj-cs"/>
        </a:defRPr>
      </a:lvl1pPr>
    </p:titleStyle>
    <p:bodyStyle>
      <a:lvl1pPr marL="457200" indent="-457200" algn="l" defTabSz="914400" rtl="0" eaLnBrk="1" latinLnBrk="0" hangingPunct="1">
        <a:spcBef>
          <a:spcPts val="2000"/>
        </a:spcBef>
        <a:buClr>
          <a:schemeClr val="tx1">
            <a:lumMod val="75000"/>
            <a:lumOff val="25000"/>
          </a:schemeClr>
        </a:buClr>
        <a:buSzPct val="75000"/>
        <a:buFont typeface="Wingdings 2" panose="05020102010507070707" pitchFamily="18" charset="2"/>
        <a:buChar char=""/>
        <a:defRPr sz="2200" kern="1200">
          <a:solidFill>
            <a:schemeClr val="tx1">
              <a:lumMod val="75000"/>
              <a:lumOff val="25000"/>
            </a:schemeClr>
          </a:solidFill>
          <a:latin typeface="+mn-lt"/>
          <a:ea typeface="+mn-ea"/>
          <a:cs typeface="+mn-cs"/>
        </a:defRPr>
      </a:lvl1pPr>
      <a:lvl2pPr marL="914400" indent="-457200" algn="l" defTabSz="914400" rtl="0" eaLnBrk="1" latinLnBrk="0" hangingPunct="1">
        <a:spcBef>
          <a:spcPts val="600"/>
        </a:spcBef>
        <a:buClr>
          <a:schemeClr val="tx1">
            <a:lumMod val="50000"/>
            <a:lumOff val="50000"/>
          </a:schemeClr>
        </a:buClr>
        <a:buSzPct val="75000"/>
        <a:buFont typeface="Wingdings 2" panose="05020102010507070707" pitchFamily="18" charset="2"/>
        <a:buChar char=""/>
        <a:defRPr sz="2000" kern="1200">
          <a:solidFill>
            <a:schemeClr val="tx1">
              <a:lumMod val="75000"/>
              <a:lumOff val="25000"/>
            </a:schemeClr>
          </a:solidFill>
          <a:latin typeface="+mn-lt"/>
          <a:ea typeface="+mn-ea"/>
          <a:cs typeface="+mn-cs"/>
        </a:defRPr>
      </a:lvl2pPr>
      <a:lvl3pPr marL="1371600" indent="-457200" algn="l" defTabSz="914400" rtl="0" eaLnBrk="1" latinLnBrk="0" hangingPunct="1">
        <a:spcBef>
          <a:spcPts val="600"/>
        </a:spcBef>
        <a:buClr>
          <a:schemeClr val="tx1">
            <a:lumMod val="75000"/>
            <a:lumOff val="25000"/>
          </a:schemeClr>
        </a:buClr>
        <a:buSzPct val="75000"/>
        <a:buFont typeface="Wingdings 2" panose="05020102010507070707" pitchFamily="18" charset="2"/>
        <a:buChar char=""/>
        <a:defRPr sz="1800" kern="1200">
          <a:solidFill>
            <a:schemeClr val="tx1">
              <a:lumMod val="75000"/>
              <a:lumOff val="25000"/>
            </a:schemeClr>
          </a:solidFill>
          <a:latin typeface="+mn-lt"/>
          <a:ea typeface="+mn-ea"/>
          <a:cs typeface="+mn-cs"/>
        </a:defRPr>
      </a:lvl3pPr>
      <a:lvl4pPr marL="1828800" indent="-457200" algn="l" defTabSz="914400" rtl="0" eaLnBrk="1" latinLnBrk="0" hangingPunct="1">
        <a:spcBef>
          <a:spcPts val="600"/>
        </a:spcBef>
        <a:buClr>
          <a:schemeClr val="tx1">
            <a:lumMod val="50000"/>
            <a:lumOff val="50000"/>
          </a:schemeClr>
        </a:buClr>
        <a:buSzPct val="75000"/>
        <a:buFont typeface="Wingdings 2" panose="05020102010507070707" pitchFamily="18" charset="2"/>
        <a:buChar char=""/>
        <a:defRPr sz="1800" kern="1200">
          <a:solidFill>
            <a:schemeClr val="tx1">
              <a:lumMod val="75000"/>
              <a:lumOff val="25000"/>
            </a:schemeClr>
          </a:solidFill>
          <a:latin typeface="+mn-lt"/>
          <a:ea typeface="+mn-ea"/>
          <a:cs typeface="+mn-cs"/>
        </a:defRPr>
      </a:lvl4pPr>
      <a:lvl5pPr marL="2286000" indent="-457200" algn="l" defTabSz="914400" rtl="0" eaLnBrk="1" latinLnBrk="0" hangingPunct="1">
        <a:spcBef>
          <a:spcPts val="600"/>
        </a:spcBef>
        <a:buClr>
          <a:schemeClr val="tx1">
            <a:lumMod val="75000"/>
            <a:lumOff val="25000"/>
          </a:schemeClr>
        </a:buClr>
        <a:buSzPct val="75000"/>
        <a:buFont typeface="Wingdings 2" panose="05020102010507070707" pitchFamily="18" charset="2"/>
        <a:buChar char=""/>
        <a:defRPr sz="1800" kern="1200">
          <a:solidFill>
            <a:schemeClr val="tx1">
              <a:lumMod val="75000"/>
              <a:lumOff val="25000"/>
            </a:schemeClr>
          </a:solidFill>
          <a:latin typeface="+mn-lt"/>
          <a:ea typeface="+mn-ea"/>
          <a:cs typeface="+mn-cs"/>
        </a:defRPr>
      </a:lvl5pPr>
      <a:lvl6pPr marL="2743200" indent="-462280" algn="l" defTabSz="914400" rtl="0" eaLnBrk="1" latinLnBrk="0" hangingPunct="1">
        <a:spcBef>
          <a:spcPct val="20000"/>
        </a:spcBef>
        <a:buClr>
          <a:schemeClr val="tx1">
            <a:lumMod val="50000"/>
            <a:lumOff val="50000"/>
          </a:schemeClr>
        </a:buClr>
        <a:buSzPct val="75000"/>
        <a:buFont typeface="Wingdings 2" panose="05020102010507070707" pitchFamily="18" charset="2"/>
        <a:buChar char=""/>
        <a:defRPr lang="en-US" sz="1800" kern="1200" dirty="0" smtClean="0">
          <a:solidFill>
            <a:schemeClr val="tx1">
              <a:lumMod val="75000"/>
              <a:lumOff val="25000"/>
            </a:schemeClr>
          </a:solidFill>
          <a:latin typeface="+mn-lt"/>
          <a:ea typeface="+mn-ea"/>
          <a:cs typeface="+mn-cs"/>
        </a:defRPr>
      </a:lvl6pPr>
      <a:lvl7pPr marL="3205480" indent="-462280" algn="l" defTabSz="914400" rtl="0" eaLnBrk="1" latinLnBrk="0" hangingPunct="1">
        <a:spcBef>
          <a:spcPct val="20000"/>
        </a:spcBef>
        <a:buClr>
          <a:schemeClr val="tx1">
            <a:lumMod val="75000"/>
            <a:lumOff val="25000"/>
          </a:schemeClr>
        </a:buClr>
        <a:buSzPct val="75000"/>
        <a:buFont typeface="Wingdings 2" panose="05020102010507070707" pitchFamily="18" charset="2"/>
        <a:buChar char=""/>
        <a:defRPr lang="en-US" sz="1800" kern="1200" dirty="0" smtClean="0">
          <a:solidFill>
            <a:schemeClr val="tx1">
              <a:lumMod val="75000"/>
              <a:lumOff val="25000"/>
            </a:schemeClr>
          </a:solidFill>
          <a:latin typeface="+mn-lt"/>
          <a:ea typeface="+mn-ea"/>
          <a:cs typeface="+mn-cs"/>
        </a:defRPr>
      </a:lvl7pPr>
      <a:lvl8pPr marL="3657600" indent="-462280" algn="l" defTabSz="914400" rtl="0" eaLnBrk="1" latinLnBrk="0" hangingPunct="1">
        <a:spcBef>
          <a:spcPct val="20000"/>
        </a:spcBef>
        <a:buClr>
          <a:schemeClr val="tx1">
            <a:lumMod val="50000"/>
            <a:lumOff val="50000"/>
          </a:schemeClr>
        </a:buClr>
        <a:buSzPct val="75000"/>
        <a:buFont typeface="Wingdings 2" panose="05020102010507070707" pitchFamily="18" charset="2"/>
        <a:buChar char=""/>
        <a:defRPr lang="en-US" sz="1800" kern="1200" dirty="0" smtClean="0">
          <a:solidFill>
            <a:schemeClr val="tx1">
              <a:lumMod val="75000"/>
              <a:lumOff val="25000"/>
            </a:schemeClr>
          </a:solidFill>
          <a:latin typeface="+mn-lt"/>
          <a:ea typeface="+mn-ea"/>
          <a:cs typeface="+mn-cs"/>
        </a:defRPr>
      </a:lvl8pPr>
      <a:lvl9pPr marL="4119880" indent="-462280" algn="l" defTabSz="914400" rtl="0" eaLnBrk="1" latinLnBrk="0" hangingPunct="1">
        <a:spcBef>
          <a:spcPct val="20000"/>
        </a:spcBef>
        <a:buClr>
          <a:schemeClr val="tx1">
            <a:lumMod val="75000"/>
            <a:lumOff val="25000"/>
          </a:schemeClr>
        </a:buClr>
        <a:buSzPct val="75000"/>
        <a:buFont typeface="Wingdings 2" panose="05020102010507070707" pitchFamily="18" charset="2"/>
        <a:buChar char=""/>
        <a:defRPr lang="en-US" sz="1800" kern="1200" dirty="0">
          <a:solidFill>
            <a:schemeClr val="tx1">
              <a:lumMod val="75000"/>
              <a:lumOff val="25000"/>
            </a:schemeClr>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PPT1.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2224"/>
            <a:ext cx="9144000" cy="6858000"/>
          </a:xfrm>
          <a:prstGeom prst="rect">
            <a:avLst/>
          </a:prstGeom>
        </p:spPr>
      </p:pic>
      <p:sp>
        <p:nvSpPr>
          <p:cNvPr id="7" name="标题 1"/>
          <p:cNvSpPr txBox="1"/>
          <p:nvPr/>
        </p:nvSpPr>
        <p:spPr>
          <a:xfrm>
            <a:off x="2957385" y="3353252"/>
            <a:ext cx="6400800" cy="992909"/>
          </a:xfrm>
          <a:prstGeom prst="rect">
            <a:avLst/>
          </a:prstGeom>
          <a:noFill/>
          <a:effectLst/>
        </p:spPr>
        <p:txBody>
          <a:bodyPr vert="horz" lIns="91440" tIns="45720" rIns="91440" bIns="45720" rtlCol="0" anchor="b" anchorCtr="0">
            <a:noAutofit/>
          </a:bodyPr>
          <a:lstStyle>
            <a:lvl1pPr algn="ctr" defTabSz="914400" rtl="0" eaLnBrk="1" latinLnBrk="0" hangingPunct="1">
              <a:lnSpc>
                <a:spcPts val="6400"/>
              </a:lnSpc>
              <a:spcBef>
                <a:spcPct val="0"/>
              </a:spcBef>
              <a:buNone/>
              <a:defRPr sz="6000" kern="1200">
                <a:solidFill>
                  <a:schemeClr val="bg1"/>
                </a:solidFill>
                <a:effectLst>
                  <a:outerShdw blurRad="25400" dist="19050" dir="4200000" algn="ctr" rotWithShape="0">
                    <a:schemeClr val="tx1">
                      <a:alpha val="40000"/>
                    </a:schemeClr>
                  </a:outerShdw>
                </a:effectLst>
                <a:latin typeface="+mj-lt"/>
                <a:ea typeface="+mj-ea"/>
                <a:cs typeface="+mj-cs"/>
              </a:defRPr>
            </a:lvl1pPr>
          </a:lstStyle>
          <a:p>
            <a:pPr fontAlgn="auto">
              <a:lnSpc>
                <a:spcPct val="150000"/>
              </a:lnSpc>
            </a:pPr>
            <a:r>
              <a:rPr lang="en-US" altLang="ja-JP" sz="4550" baseline="30000" dirty="0">
                <a:ln w="18415" cmpd="sng">
                  <a:solidFill>
                    <a:srgbClr val="FFFFFF"/>
                  </a:solidFill>
                  <a:prstDash val="solid"/>
                </a:ln>
                <a:solidFill>
                  <a:srgbClr val="FFFFFF"/>
                </a:solidFill>
                <a:effectLst/>
                <a:latin typeface="Times New Roman" panose="02020603050405020304" pitchFamily="18" charset="0"/>
                <a:ea typeface="Heiti SC Light"/>
                <a:cs typeface="Times New Roman" panose="02020603050405020304" pitchFamily="18" charset="0"/>
              </a:rPr>
              <a:t>Perceptual Pyramid Adversarial Networks for Text-to-Image Synthesis</a:t>
            </a:r>
            <a:endParaRPr lang="ja-JP" altLang="en-US" sz="4550" baseline="30000" dirty="0">
              <a:ln w="18415" cmpd="sng">
                <a:solidFill>
                  <a:srgbClr val="FFFFFF"/>
                </a:solidFill>
                <a:prstDash val="solid"/>
              </a:ln>
              <a:solidFill>
                <a:srgbClr val="FFFFFF"/>
              </a:solidFill>
              <a:effectLst/>
              <a:latin typeface="Times New Roman" panose="02020603050405020304" pitchFamily="18" charset="0"/>
              <a:ea typeface="Heiti SC Light"/>
              <a:cs typeface="Times New Roman" panose="02020603050405020304" pitchFamily="18" charset="0"/>
            </a:endParaRPr>
          </a:p>
        </p:txBody>
      </p:sp>
      <p:sp>
        <p:nvSpPr>
          <p:cNvPr id="5" name="Subtitle 2"/>
          <p:cNvSpPr>
            <a:spLocks noGrp="1"/>
          </p:cNvSpPr>
          <p:nvPr>
            <p:ph type="subTitle" idx="1"/>
          </p:nvPr>
        </p:nvSpPr>
        <p:spPr>
          <a:xfrm>
            <a:off x="1804086" y="4705016"/>
            <a:ext cx="7339914" cy="1085850"/>
          </a:xfrm>
        </p:spPr>
        <p:txBody>
          <a:bodyPr>
            <a:noAutofit/>
          </a:bodyPr>
          <a:lstStyle/>
          <a:p>
            <a:pPr fontAlgn="b">
              <a:lnSpc>
                <a:spcPct val="120000"/>
              </a:lnSpc>
              <a:spcBef>
                <a:spcPct val="0"/>
              </a:spcBef>
            </a:pPr>
            <a:r>
              <a:rPr lang="en-US" altLang="zh-CN" sz="1600" dirty="0" err="1">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Lianli</a:t>
            </a:r>
            <a:r>
              <a:rPr lang="en-US" altLang="zh-CN" sz="1600" dirty="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 Gao, </a:t>
            </a:r>
            <a:r>
              <a:rPr lang="en-US" altLang="zh-CN" sz="1600" dirty="0" err="1">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Daiyuan</a:t>
            </a:r>
            <a:r>
              <a:rPr lang="en-US" altLang="zh-CN" sz="1600" dirty="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 Chen, </a:t>
            </a:r>
            <a:r>
              <a:rPr lang="en-US" altLang="zh-CN" sz="1600" dirty="0" err="1">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Jingkuan</a:t>
            </a:r>
            <a:r>
              <a:rPr lang="en-US" altLang="zh-CN" sz="1600" dirty="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 Song, Xing Xu, Dongxiang Zhang, </a:t>
            </a:r>
            <a:r>
              <a:rPr lang="en-US" altLang="zh-CN" sz="1600" dirty="0" err="1">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HengTao</a:t>
            </a:r>
            <a:r>
              <a:rPr lang="en-US" altLang="zh-CN" sz="1600" dirty="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 Shen</a:t>
            </a:r>
          </a:p>
          <a:p>
            <a:pPr fontAlgn="b">
              <a:lnSpc>
                <a:spcPct val="120000"/>
              </a:lnSpc>
              <a:spcBef>
                <a:spcPct val="0"/>
              </a:spcBef>
            </a:pPr>
            <a:r>
              <a:rPr lang="en-US" altLang="zh-CN" sz="1600" dirty="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University of Electronic Science and Technology of China</a:t>
            </a:r>
          </a:p>
        </p:txBody>
      </p:sp>
      <p:sp>
        <p:nvSpPr>
          <p:cNvPr id="2" name="灯片编号占位符 1"/>
          <p:cNvSpPr>
            <a:spLocks noGrp="1"/>
          </p:cNvSpPr>
          <p:nvPr>
            <p:ph type="sldNum" sz="quarter" idx="12"/>
          </p:nvPr>
        </p:nvSpPr>
        <p:spPr/>
        <p:txBody>
          <a:bodyPr/>
          <a:lstStyle/>
          <a:p>
            <a:fld id="{FE3D4E1D-4661-9846-8161-CD16D23C16A9}" type="slidenum">
              <a:rPr kumimoji="1" lang="zh-CN" altLang="en-US" smtClean="0"/>
              <a:t>1</a:t>
            </a:fld>
            <a:endParaRPr kumimoji="1" lang="zh-CN" alt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2"/>
          <p:cNvSpPr>
            <a:spLocks noGrp="1"/>
          </p:cNvSpPr>
          <p:nvPr>
            <p:ph idx="1"/>
          </p:nvPr>
        </p:nvSpPr>
        <p:spPr>
          <a:xfrm>
            <a:off x="172994" y="1601541"/>
            <a:ext cx="9061622" cy="5037926"/>
          </a:xfrm>
        </p:spPr>
        <p:txBody>
          <a:bodyPr>
            <a:normAutofit/>
          </a:bodyPr>
          <a:lstStyle/>
          <a:p>
            <a:pPr marL="342900" lvl="1" indent="-342900" fontAlgn="base">
              <a:spcBef>
                <a:spcPct val="50000"/>
              </a:spcBef>
              <a:spcAft>
                <a:spcPct val="0"/>
              </a:spcAft>
              <a:buClr>
                <a:schemeClr val="tx1"/>
              </a:buClr>
              <a:buFont typeface="Wingdings" charset="2"/>
              <a:buChar char="v"/>
            </a:pPr>
            <a:r>
              <a:rPr lang="en-US" altLang="zh-CN" sz="2600" b="1" dirty="0">
                <a:ea typeface="华文中宋" panose="02010600040101010101" pitchFamily="2" charset="-122"/>
              </a:rPr>
              <a:t>Motivations</a:t>
            </a:r>
            <a:endParaRPr lang="en-US" altLang="zh-CN" sz="2600" dirty="0"/>
          </a:p>
          <a:p>
            <a:pPr marL="642938" lvl="2" indent="-342900" fontAlgn="base">
              <a:spcBef>
                <a:spcPct val="50000"/>
              </a:spcBef>
              <a:spcAft>
                <a:spcPct val="0"/>
              </a:spcAft>
              <a:buClr>
                <a:schemeClr val="tx1"/>
              </a:buClr>
              <a:buFont typeface="Wingdings" panose="05000000000000000000" pitchFamily="2" charset="2"/>
              <a:buChar char="Ø"/>
            </a:pPr>
            <a:r>
              <a:rPr lang="en-US" altLang="zh-CN" sz="2200" dirty="0"/>
              <a:t>Most existed methods use multi-GANs, so that training procedure is very difficult to converge. So we focus on how to design </a:t>
            </a:r>
            <a:r>
              <a:rPr lang="en-US" altLang="zh-CN" sz="2200" dirty="0">
                <a:solidFill>
                  <a:srgbClr val="C00000"/>
                </a:solidFill>
              </a:rPr>
              <a:t>a highly structured network </a:t>
            </a:r>
            <a:r>
              <a:rPr lang="en-US" altLang="zh-CN" sz="2200" dirty="0"/>
              <a:t>to </a:t>
            </a:r>
            <a:r>
              <a:rPr lang="en-US" altLang="zh-CN" sz="2200" dirty="0">
                <a:solidFill>
                  <a:srgbClr val="C00000"/>
                </a:solidFill>
              </a:rPr>
              <a:t>simplify the training process</a:t>
            </a:r>
            <a:r>
              <a:rPr lang="en-US" altLang="zh-CN" sz="2200" dirty="0"/>
              <a:t>.</a:t>
            </a:r>
          </a:p>
          <a:p>
            <a:pPr marL="642938" lvl="2" indent="-342900" fontAlgn="base">
              <a:spcBef>
                <a:spcPct val="50000"/>
              </a:spcBef>
              <a:spcAft>
                <a:spcPct val="0"/>
              </a:spcAft>
              <a:buClr>
                <a:schemeClr val="tx1"/>
              </a:buClr>
              <a:buFont typeface="Wingdings" panose="05000000000000000000" pitchFamily="2" charset="2"/>
              <a:buChar char="Ø"/>
            </a:pPr>
            <a:endParaRPr lang="en-US" altLang="zh-CN" sz="2200" dirty="0"/>
          </a:p>
          <a:p>
            <a:pPr marL="642938" lvl="2" indent="-342900" fontAlgn="base">
              <a:spcBef>
                <a:spcPct val="50000"/>
              </a:spcBef>
              <a:spcAft>
                <a:spcPct val="0"/>
              </a:spcAft>
              <a:buClr>
                <a:schemeClr val="tx1"/>
              </a:buClr>
              <a:buFont typeface="Wingdings" panose="05000000000000000000" pitchFamily="2" charset="2"/>
              <a:buChar char="Ø"/>
            </a:pPr>
            <a:r>
              <a:rPr lang="en-US" altLang="zh-CN" sz="2200" dirty="0"/>
              <a:t>How to </a:t>
            </a:r>
            <a:r>
              <a:rPr lang="en-US" altLang="zh-CN" sz="2200" dirty="0">
                <a:solidFill>
                  <a:srgbClr val="C00000"/>
                </a:solidFill>
              </a:rPr>
              <a:t>enriches effectively multi-scale feature representations </a:t>
            </a:r>
            <a:r>
              <a:rPr lang="en-US" altLang="zh-CN" sz="2200" dirty="0"/>
              <a:t>to generate different resolution images?</a:t>
            </a:r>
          </a:p>
          <a:p>
            <a:pPr marL="642938" lvl="2" indent="-342900" fontAlgn="base">
              <a:spcBef>
                <a:spcPct val="50000"/>
              </a:spcBef>
              <a:spcAft>
                <a:spcPct val="0"/>
              </a:spcAft>
              <a:buClr>
                <a:schemeClr val="tx1"/>
              </a:buClr>
              <a:buFont typeface="Wingdings" panose="05000000000000000000" pitchFamily="2" charset="2"/>
              <a:buChar char="Ø"/>
            </a:pPr>
            <a:endParaRPr lang="en-US" altLang="zh-CN" sz="2200" dirty="0"/>
          </a:p>
          <a:p>
            <a:pPr marL="642938" lvl="2" indent="-342900" fontAlgn="base">
              <a:spcBef>
                <a:spcPct val="50000"/>
              </a:spcBef>
              <a:spcAft>
                <a:spcPct val="0"/>
              </a:spcAft>
              <a:buClr>
                <a:schemeClr val="tx1"/>
              </a:buClr>
              <a:buFont typeface="Wingdings" panose="05000000000000000000" pitchFamily="2" charset="2"/>
              <a:buChar char="Ø"/>
            </a:pPr>
            <a:r>
              <a:rPr lang="en-US" altLang="zh-CN" sz="2200" dirty="0"/>
              <a:t>How to guarantee </a:t>
            </a:r>
            <a:r>
              <a:rPr lang="en-US" altLang="zh-CN" sz="2200" dirty="0">
                <a:solidFill>
                  <a:srgbClr val="C00000"/>
                </a:solidFill>
              </a:rPr>
              <a:t>semantic consistency, image fidelity and class invariance </a:t>
            </a:r>
            <a:r>
              <a:rPr lang="en-US" altLang="zh-CN" sz="2200" dirty="0"/>
              <a:t>of generated images ?</a:t>
            </a:r>
          </a:p>
        </p:txBody>
      </p:sp>
      <p:sp>
        <p:nvSpPr>
          <p:cNvPr id="6" name="Title 1"/>
          <p:cNvSpPr>
            <a:spLocks noGrp="1"/>
          </p:cNvSpPr>
          <p:nvPr>
            <p:ph type="title"/>
          </p:nvPr>
        </p:nvSpPr>
        <p:spPr>
          <a:xfrm>
            <a:off x="498475" y="700216"/>
            <a:ext cx="8147051" cy="659398"/>
          </a:xfrm>
        </p:spPr>
        <p:txBody>
          <a:bodyPr/>
          <a:lstStyle/>
          <a:p>
            <a:r>
              <a:rPr lang="en-US" altLang="zh-CN" dirty="0"/>
              <a:t>Our Method</a:t>
            </a:r>
            <a:endParaRPr lang="zh-CN" altLang="en-US" dirty="0"/>
          </a:p>
        </p:txBody>
      </p:sp>
      <p:sp>
        <p:nvSpPr>
          <p:cNvPr id="2" name="灯片编号占位符 1"/>
          <p:cNvSpPr>
            <a:spLocks noGrp="1"/>
          </p:cNvSpPr>
          <p:nvPr>
            <p:ph type="sldNum" sz="quarter" idx="12"/>
          </p:nvPr>
        </p:nvSpPr>
        <p:spPr/>
        <p:txBody>
          <a:bodyPr/>
          <a:lstStyle/>
          <a:p>
            <a:fld id="{FE3D4E1D-4661-9846-8161-CD16D23C16A9}" type="slidenum">
              <a:rPr kumimoji="1" lang="zh-CN" altLang="en-US" smtClean="0"/>
              <a:t>10</a:t>
            </a:fld>
            <a:endParaRPr kumimoji="1" lang="zh-CN" altLang="en-US"/>
          </a:p>
        </p:txBody>
      </p:sp>
    </p:spTree>
    <p:extLst>
      <p:ext uri="{BB962C8B-B14F-4D97-AF65-F5344CB8AC3E}">
        <p14:creationId xmlns:p14="http://schemas.microsoft.com/office/powerpoint/2010/main" val="2911370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barn(inVertical)">
                                      <p:cBhvr>
                                        <p:cTn id="7" dur="500"/>
                                        <p:tgtEl>
                                          <p:spTgt spid="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5">
                                            <p:txEl>
                                              <p:pRg st="3" end="3"/>
                                            </p:txEl>
                                          </p:spTgt>
                                        </p:tgtEl>
                                        <p:attrNameLst>
                                          <p:attrName>style.visibility</p:attrName>
                                        </p:attrNameLst>
                                      </p:cBhvr>
                                      <p:to>
                                        <p:strVal val="visible"/>
                                      </p:to>
                                    </p:set>
                                    <p:animEffect transition="in" filter="barn(inVertical)">
                                      <p:cBhvr>
                                        <p:cTn id="12" dur="500"/>
                                        <p:tgtEl>
                                          <p:spTgt spid="5">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5">
                                            <p:txEl>
                                              <p:pRg st="5" end="5"/>
                                            </p:txEl>
                                          </p:spTgt>
                                        </p:tgtEl>
                                        <p:attrNameLst>
                                          <p:attrName>style.visibility</p:attrName>
                                        </p:attrNameLst>
                                      </p:cBhvr>
                                      <p:to>
                                        <p:strVal val="visible"/>
                                      </p:to>
                                    </p:set>
                                    <p:animEffect transition="in" filter="barn(inVertical)">
                                      <p:cBhvr>
                                        <p:cTn id="17"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498475" y="700216"/>
            <a:ext cx="8147051" cy="659398"/>
          </a:xfrm>
        </p:spPr>
        <p:txBody>
          <a:bodyPr/>
          <a:lstStyle/>
          <a:p>
            <a:r>
              <a:rPr lang="en-US" altLang="zh-CN" dirty="0"/>
              <a:t>Our Method</a:t>
            </a:r>
            <a:endParaRPr lang="zh-CN" altLang="en-US" dirty="0"/>
          </a:p>
        </p:txBody>
      </p:sp>
      <p:pic>
        <p:nvPicPr>
          <p:cNvPr id="9" name="图片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380" y="1875269"/>
            <a:ext cx="8999752" cy="4323271"/>
          </a:xfrm>
          <a:prstGeom prst="rect">
            <a:avLst/>
          </a:prstGeom>
        </p:spPr>
      </p:pic>
      <p:sp>
        <p:nvSpPr>
          <p:cNvPr id="10" name="文本框 9"/>
          <p:cNvSpPr txBox="1"/>
          <p:nvPr/>
        </p:nvSpPr>
        <p:spPr>
          <a:xfrm>
            <a:off x="1787114" y="1433254"/>
            <a:ext cx="7229115" cy="384721"/>
          </a:xfrm>
          <a:prstGeom prst="rect">
            <a:avLst/>
          </a:prstGeom>
          <a:noFill/>
        </p:spPr>
        <p:txBody>
          <a:bodyPr wrap="square" rtlCol="0">
            <a:spAutoFit/>
          </a:bodyPr>
          <a:lstStyle/>
          <a:p>
            <a:r>
              <a:rPr lang="en-US" altLang="zh-CN" sz="1900" dirty="0"/>
              <a:t>Perceptual Pyramid Adversarial Network (PPAN)</a:t>
            </a:r>
            <a:endParaRPr lang="zh-CN" altLang="en-US" sz="1900" dirty="0"/>
          </a:p>
        </p:txBody>
      </p:sp>
      <p:sp>
        <p:nvSpPr>
          <p:cNvPr id="13" name="灯片编号占位符 12"/>
          <p:cNvSpPr>
            <a:spLocks noGrp="1"/>
          </p:cNvSpPr>
          <p:nvPr>
            <p:ph type="sldNum" sz="quarter" idx="12"/>
          </p:nvPr>
        </p:nvSpPr>
        <p:spPr/>
        <p:txBody>
          <a:bodyPr/>
          <a:lstStyle/>
          <a:p>
            <a:fld id="{FE3D4E1D-4661-9846-8161-CD16D23C16A9}" type="slidenum">
              <a:rPr kumimoji="1" lang="zh-CN" altLang="en-US" smtClean="0"/>
              <a:t>11</a:t>
            </a:fld>
            <a:endParaRPr kumimoji="1" lang="zh-CN" altLang="en-US"/>
          </a:p>
        </p:txBody>
      </p:sp>
    </p:spTree>
    <p:extLst>
      <p:ext uri="{BB962C8B-B14F-4D97-AF65-F5344CB8AC3E}">
        <p14:creationId xmlns:p14="http://schemas.microsoft.com/office/powerpoint/2010/main" val="35938551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0594" y="1473937"/>
            <a:ext cx="8640665" cy="4011840"/>
          </a:xfrm>
          <a:prstGeom prst="rect">
            <a:avLst/>
          </a:prstGeom>
        </p:spPr>
      </p:pic>
      <p:sp>
        <p:nvSpPr>
          <p:cNvPr id="5" name="Title 1"/>
          <p:cNvSpPr>
            <a:spLocks noGrp="1"/>
          </p:cNvSpPr>
          <p:nvPr>
            <p:ph type="title"/>
          </p:nvPr>
        </p:nvSpPr>
        <p:spPr>
          <a:xfrm>
            <a:off x="498475" y="700216"/>
            <a:ext cx="8147051" cy="659398"/>
          </a:xfrm>
        </p:spPr>
        <p:txBody>
          <a:bodyPr/>
          <a:lstStyle/>
          <a:p>
            <a:r>
              <a:rPr lang="en-US" altLang="zh-CN" dirty="0"/>
              <a:t>Our Method</a:t>
            </a:r>
            <a:endParaRPr lang="zh-CN" altLang="en-US" dirty="0"/>
          </a:p>
        </p:txBody>
      </p:sp>
      <p:sp>
        <p:nvSpPr>
          <p:cNvPr id="11" name="矩形 10"/>
          <p:cNvSpPr/>
          <p:nvPr/>
        </p:nvSpPr>
        <p:spPr>
          <a:xfrm>
            <a:off x="1462216" y="1419972"/>
            <a:ext cx="1865870" cy="700216"/>
          </a:xfrm>
          <a:prstGeom prst="rect">
            <a:avLst/>
          </a:prstGeom>
          <a:noFill/>
          <a:ln w="38100">
            <a:solidFill>
              <a:schemeClr val="tx2">
                <a:lumMod val="60000"/>
                <a:lumOff val="40000"/>
              </a:schemeClr>
            </a:solidFill>
          </a:ln>
        </p:spPr>
        <p:style>
          <a:lnRef idx="3">
            <a:schemeClr val="lt1"/>
          </a:lnRef>
          <a:fillRef idx="1">
            <a:schemeClr val="accent4"/>
          </a:fillRef>
          <a:effectRef idx="1">
            <a:schemeClr val="accent4"/>
          </a:effectRef>
          <a:fontRef idx="minor">
            <a:schemeClr val="lt1"/>
          </a:fontRef>
        </p:style>
        <p:txBody>
          <a:bodyPr rtlCol="0" anchor="ctr"/>
          <a:lstStyle/>
          <a:p>
            <a:pPr algn="ctr"/>
            <a:endParaRPr lang="zh-CN" altLang="en-US"/>
          </a:p>
        </p:txBody>
      </p:sp>
      <p:sp>
        <p:nvSpPr>
          <p:cNvPr id="6" name="文本框 5"/>
          <p:cNvSpPr txBox="1"/>
          <p:nvPr/>
        </p:nvSpPr>
        <p:spPr>
          <a:xfrm>
            <a:off x="2038779" y="5590164"/>
            <a:ext cx="7179361" cy="646331"/>
          </a:xfrm>
          <a:prstGeom prst="rect">
            <a:avLst/>
          </a:prstGeom>
          <a:noFill/>
        </p:spPr>
        <p:txBody>
          <a:bodyPr wrap="square" rtlCol="0">
            <a:spAutoFit/>
          </a:bodyPr>
          <a:lstStyle/>
          <a:p>
            <a:r>
              <a:rPr lang="en-US" altLang="zh-CN" sz="1800" dirty="0"/>
              <a:t>Conditioning Augmentation (CA):</a:t>
            </a:r>
          </a:p>
          <a:p>
            <a:r>
              <a:rPr lang="en-US" altLang="zh-CN" sz="1800" dirty="0"/>
              <a:t>	producing additional condition c0 to guide images generation</a:t>
            </a:r>
            <a:endParaRPr lang="zh-CN" altLang="en-US" sz="1800" dirty="0"/>
          </a:p>
        </p:txBody>
      </p:sp>
      <p:cxnSp>
        <p:nvCxnSpPr>
          <p:cNvPr id="14" name="直接箭头连接符 13"/>
          <p:cNvCxnSpPr/>
          <p:nvPr/>
        </p:nvCxnSpPr>
        <p:spPr>
          <a:xfrm>
            <a:off x="2784389" y="2273643"/>
            <a:ext cx="280087" cy="3316521"/>
          </a:xfrm>
          <a:prstGeom prst="straightConnector1">
            <a:avLst/>
          </a:prstGeom>
          <a:ln>
            <a:solidFill>
              <a:schemeClr val="tx2">
                <a:lumMod val="60000"/>
                <a:lumOff val="4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15" name="灯片编号占位符 14"/>
          <p:cNvSpPr>
            <a:spLocks noGrp="1"/>
          </p:cNvSpPr>
          <p:nvPr>
            <p:ph type="sldNum" sz="quarter" idx="12"/>
          </p:nvPr>
        </p:nvSpPr>
        <p:spPr/>
        <p:txBody>
          <a:bodyPr/>
          <a:lstStyle/>
          <a:p>
            <a:fld id="{FE3D4E1D-4661-9846-8161-CD16D23C16A9}" type="slidenum">
              <a:rPr kumimoji="1" lang="zh-CN" altLang="en-US" smtClean="0"/>
              <a:t>12</a:t>
            </a:fld>
            <a:endParaRPr kumimoji="1" lang="zh-CN" altLang="en-US"/>
          </a:p>
        </p:txBody>
      </p:sp>
    </p:spTree>
    <p:extLst>
      <p:ext uri="{BB962C8B-B14F-4D97-AF65-F5344CB8AC3E}">
        <p14:creationId xmlns:p14="http://schemas.microsoft.com/office/powerpoint/2010/main" val="3861019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randombar(horizontal)">
                                      <p:cBhvr>
                                        <p:cTn id="7" dur="500"/>
                                        <p:tgtEl>
                                          <p:spTgt spid="11"/>
                                        </p:tgtEl>
                                      </p:cBhvr>
                                    </p:animEffect>
                                  </p:childTnLst>
                                </p:cTn>
                              </p:par>
                              <p:par>
                                <p:cTn id="8" presetID="14" presetClass="entr" presetSubtype="10"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randombar(horizontal)">
                                      <p:cBhvr>
                                        <p:cTn id="10" dur="500"/>
                                        <p:tgtEl>
                                          <p:spTgt spid="14"/>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randombar(horizontal)">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0594" y="1473937"/>
            <a:ext cx="8640665" cy="4011840"/>
          </a:xfrm>
          <a:prstGeom prst="rect">
            <a:avLst/>
          </a:prstGeom>
        </p:spPr>
      </p:pic>
      <p:sp>
        <p:nvSpPr>
          <p:cNvPr id="5" name="Title 1"/>
          <p:cNvSpPr>
            <a:spLocks noGrp="1"/>
          </p:cNvSpPr>
          <p:nvPr>
            <p:ph type="title"/>
          </p:nvPr>
        </p:nvSpPr>
        <p:spPr>
          <a:xfrm>
            <a:off x="498475" y="700216"/>
            <a:ext cx="8147051" cy="659398"/>
          </a:xfrm>
        </p:spPr>
        <p:txBody>
          <a:bodyPr/>
          <a:lstStyle/>
          <a:p>
            <a:r>
              <a:rPr lang="en-US" altLang="zh-CN" dirty="0"/>
              <a:t>Our Method</a:t>
            </a:r>
            <a:endParaRPr lang="zh-CN" altLang="en-US" dirty="0"/>
          </a:p>
        </p:txBody>
      </p:sp>
      <p:sp>
        <p:nvSpPr>
          <p:cNvPr id="15" name="灯片编号占位符 14"/>
          <p:cNvSpPr>
            <a:spLocks noGrp="1"/>
          </p:cNvSpPr>
          <p:nvPr>
            <p:ph type="sldNum" sz="quarter" idx="12"/>
          </p:nvPr>
        </p:nvSpPr>
        <p:spPr/>
        <p:txBody>
          <a:bodyPr/>
          <a:lstStyle/>
          <a:p>
            <a:fld id="{FE3D4E1D-4661-9846-8161-CD16D23C16A9}" type="slidenum">
              <a:rPr kumimoji="1" lang="zh-CN" altLang="en-US" smtClean="0"/>
              <a:t>13</a:t>
            </a:fld>
            <a:endParaRPr kumimoji="1" lang="zh-CN" altLang="en-US"/>
          </a:p>
        </p:txBody>
      </p:sp>
      <p:sp>
        <p:nvSpPr>
          <p:cNvPr id="8" name="矩形 7"/>
          <p:cNvSpPr/>
          <p:nvPr/>
        </p:nvSpPr>
        <p:spPr>
          <a:xfrm>
            <a:off x="621997" y="2240693"/>
            <a:ext cx="4263039" cy="766118"/>
          </a:xfrm>
          <a:prstGeom prst="rect">
            <a:avLst/>
          </a:prstGeom>
          <a:noFill/>
          <a:ln w="38100">
            <a:solidFill>
              <a:schemeClr val="tx2">
                <a:lumMod val="60000"/>
                <a:lumOff val="40000"/>
              </a:schemeClr>
            </a:solidFill>
          </a:ln>
        </p:spPr>
        <p:style>
          <a:lnRef idx="3">
            <a:schemeClr val="lt1"/>
          </a:lnRef>
          <a:fillRef idx="1">
            <a:schemeClr val="accent4"/>
          </a:fillRef>
          <a:effectRef idx="1">
            <a:schemeClr val="accent4"/>
          </a:effectRef>
          <a:fontRef idx="minor">
            <a:schemeClr val="lt1"/>
          </a:fontRef>
        </p:style>
        <p:txBody>
          <a:bodyPr rtlCol="0" anchor="ctr"/>
          <a:lstStyle/>
          <a:p>
            <a:pPr algn="ctr"/>
            <a:endParaRPr lang="zh-CN" altLang="en-US"/>
          </a:p>
        </p:txBody>
      </p:sp>
      <p:sp>
        <p:nvSpPr>
          <p:cNvPr id="9" name="文本框 8"/>
          <p:cNvSpPr txBox="1"/>
          <p:nvPr/>
        </p:nvSpPr>
        <p:spPr>
          <a:xfrm>
            <a:off x="1981114" y="5430316"/>
            <a:ext cx="7912528" cy="923330"/>
          </a:xfrm>
          <a:prstGeom prst="rect">
            <a:avLst/>
          </a:prstGeom>
          <a:noFill/>
        </p:spPr>
        <p:txBody>
          <a:bodyPr wrap="square" rtlCol="0">
            <a:spAutoFit/>
          </a:bodyPr>
          <a:lstStyle/>
          <a:p>
            <a:r>
              <a:rPr lang="en-US" altLang="zh-CN" sz="1800" dirty="0"/>
              <a:t>Residual Generative Blocks (RG-Blocks):</a:t>
            </a:r>
          </a:p>
          <a:p>
            <a:r>
              <a:rPr lang="en-US" altLang="zh-CN" sz="1800" dirty="0"/>
              <a:t>	                                                    capturing the textual features and </a:t>
            </a:r>
          </a:p>
          <a:p>
            <a:r>
              <a:rPr lang="en-US" altLang="zh-CN" sz="1800" dirty="0"/>
              <a:t>                                                             generating the visual features</a:t>
            </a:r>
            <a:endParaRPr lang="zh-CN" altLang="en-US" sz="1800" dirty="0"/>
          </a:p>
        </p:txBody>
      </p:sp>
      <p:cxnSp>
        <p:nvCxnSpPr>
          <p:cNvPr id="10" name="直接箭头连接符 9"/>
          <p:cNvCxnSpPr/>
          <p:nvPr/>
        </p:nvCxnSpPr>
        <p:spPr>
          <a:xfrm>
            <a:off x="2916191" y="3044672"/>
            <a:ext cx="337754" cy="2419470"/>
          </a:xfrm>
          <a:prstGeom prst="straightConnector1">
            <a:avLst/>
          </a:prstGeom>
          <a:ln>
            <a:solidFill>
              <a:schemeClr val="tx2">
                <a:lumMod val="60000"/>
                <a:lumOff val="40000"/>
              </a:schemeClr>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12687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randombar(horizontal)">
                                      <p:cBhvr>
                                        <p:cTn id="7" dur="500"/>
                                        <p:tgtEl>
                                          <p:spTgt spid="8"/>
                                        </p:tgtEl>
                                      </p:cBhvr>
                                    </p:animEffect>
                                  </p:childTnLst>
                                </p:cTn>
                              </p:par>
                              <p:par>
                                <p:cTn id="8" presetID="14" presetClass="entr" presetSubtype="1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randombar(horizontal)">
                                      <p:cBhvr>
                                        <p:cTn id="10" dur="500"/>
                                        <p:tgtEl>
                                          <p:spTgt spid="10"/>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randombar(horizontal)">
                                      <p:cBhvr>
                                        <p:cTn id="1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0594" y="1473937"/>
            <a:ext cx="8640665" cy="4011840"/>
          </a:xfrm>
          <a:prstGeom prst="rect">
            <a:avLst/>
          </a:prstGeom>
        </p:spPr>
      </p:pic>
      <p:sp>
        <p:nvSpPr>
          <p:cNvPr id="5" name="Title 1"/>
          <p:cNvSpPr>
            <a:spLocks noGrp="1"/>
          </p:cNvSpPr>
          <p:nvPr>
            <p:ph type="title"/>
          </p:nvPr>
        </p:nvSpPr>
        <p:spPr>
          <a:xfrm>
            <a:off x="498475" y="700216"/>
            <a:ext cx="8147051" cy="659398"/>
          </a:xfrm>
        </p:spPr>
        <p:txBody>
          <a:bodyPr/>
          <a:lstStyle/>
          <a:p>
            <a:r>
              <a:rPr lang="en-US" altLang="zh-CN" dirty="0"/>
              <a:t>Our Method</a:t>
            </a:r>
            <a:endParaRPr lang="zh-CN" altLang="en-US" dirty="0"/>
          </a:p>
        </p:txBody>
      </p:sp>
      <p:sp>
        <p:nvSpPr>
          <p:cNvPr id="15" name="灯片编号占位符 14"/>
          <p:cNvSpPr>
            <a:spLocks noGrp="1"/>
          </p:cNvSpPr>
          <p:nvPr>
            <p:ph type="sldNum" sz="quarter" idx="12"/>
          </p:nvPr>
        </p:nvSpPr>
        <p:spPr/>
        <p:txBody>
          <a:bodyPr/>
          <a:lstStyle/>
          <a:p>
            <a:fld id="{FE3D4E1D-4661-9846-8161-CD16D23C16A9}" type="slidenum">
              <a:rPr kumimoji="1" lang="zh-CN" altLang="en-US" smtClean="0"/>
              <a:t>14</a:t>
            </a:fld>
            <a:endParaRPr kumimoji="1" lang="zh-CN" altLang="en-US"/>
          </a:p>
        </p:txBody>
      </p:sp>
      <p:sp>
        <p:nvSpPr>
          <p:cNvPr id="11" name="矩形 10"/>
          <p:cNvSpPr/>
          <p:nvPr/>
        </p:nvSpPr>
        <p:spPr>
          <a:xfrm>
            <a:off x="605522" y="3061147"/>
            <a:ext cx="3323926" cy="456411"/>
          </a:xfrm>
          <a:prstGeom prst="rect">
            <a:avLst/>
          </a:prstGeom>
          <a:noFill/>
          <a:ln w="38100">
            <a:solidFill>
              <a:schemeClr val="tx2">
                <a:lumMod val="60000"/>
                <a:lumOff val="40000"/>
              </a:schemeClr>
            </a:solidFill>
          </a:ln>
        </p:spPr>
        <p:style>
          <a:lnRef idx="3">
            <a:schemeClr val="lt1"/>
          </a:lnRef>
          <a:fillRef idx="1">
            <a:schemeClr val="accent4"/>
          </a:fillRef>
          <a:effectRef idx="1">
            <a:schemeClr val="accent4"/>
          </a:effectRef>
          <a:fontRef idx="minor">
            <a:schemeClr val="lt1"/>
          </a:fontRef>
        </p:style>
        <p:txBody>
          <a:bodyPr rtlCol="0" anchor="ctr"/>
          <a:lstStyle/>
          <a:p>
            <a:pPr algn="ctr"/>
            <a:endParaRPr lang="zh-CN" altLang="en-US"/>
          </a:p>
        </p:txBody>
      </p:sp>
      <p:sp>
        <p:nvSpPr>
          <p:cNvPr id="13" name="文本框 12"/>
          <p:cNvSpPr txBox="1"/>
          <p:nvPr/>
        </p:nvSpPr>
        <p:spPr>
          <a:xfrm>
            <a:off x="2038780" y="5590164"/>
            <a:ext cx="6606746" cy="646331"/>
          </a:xfrm>
          <a:prstGeom prst="rect">
            <a:avLst/>
          </a:prstGeom>
          <a:noFill/>
        </p:spPr>
        <p:txBody>
          <a:bodyPr wrap="square" rtlCol="0">
            <a:spAutoFit/>
          </a:bodyPr>
          <a:lstStyle/>
          <a:p>
            <a:r>
              <a:rPr lang="en-US" altLang="zh-CN" sz="1800" dirty="0"/>
              <a:t>Cumulative Blocks (C-Blocks):</a:t>
            </a:r>
          </a:p>
          <a:p>
            <a:r>
              <a:rPr lang="en-US" altLang="zh-CN" sz="1800" dirty="0"/>
              <a:t>	enriching effectively multi-scale feature representations</a:t>
            </a:r>
            <a:endParaRPr lang="zh-CN" altLang="en-US" sz="1800" dirty="0"/>
          </a:p>
        </p:txBody>
      </p:sp>
      <p:cxnSp>
        <p:nvCxnSpPr>
          <p:cNvPr id="14" name="直接箭头连接符 13"/>
          <p:cNvCxnSpPr/>
          <p:nvPr/>
        </p:nvCxnSpPr>
        <p:spPr>
          <a:xfrm>
            <a:off x="2973857" y="3646034"/>
            <a:ext cx="337754" cy="2029836"/>
          </a:xfrm>
          <a:prstGeom prst="straightConnector1">
            <a:avLst/>
          </a:prstGeom>
          <a:ln>
            <a:solidFill>
              <a:schemeClr val="tx2">
                <a:lumMod val="60000"/>
                <a:lumOff val="40000"/>
              </a:schemeClr>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60351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randombar(horizontal)">
                                      <p:cBhvr>
                                        <p:cTn id="7" dur="500"/>
                                        <p:tgtEl>
                                          <p:spTgt spid="11"/>
                                        </p:tgtEl>
                                      </p:cBhvr>
                                    </p:animEffect>
                                  </p:childTnLst>
                                </p:cTn>
                              </p:par>
                              <p:par>
                                <p:cTn id="8" presetID="14" presetClass="entr" presetSubtype="10"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randombar(horizontal)">
                                      <p:cBhvr>
                                        <p:cTn id="10" dur="500"/>
                                        <p:tgtEl>
                                          <p:spTgt spid="14"/>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randombar(horizontal)">
                                      <p:cBhvr>
                                        <p:cTn id="1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0594" y="1473937"/>
            <a:ext cx="8640665" cy="4011840"/>
          </a:xfrm>
          <a:prstGeom prst="rect">
            <a:avLst/>
          </a:prstGeom>
        </p:spPr>
      </p:pic>
      <p:sp>
        <p:nvSpPr>
          <p:cNvPr id="5" name="Title 1"/>
          <p:cNvSpPr>
            <a:spLocks noGrp="1"/>
          </p:cNvSpPr>
          <p:nvPr>
            <p:ph type="title"/>
          </p:nvPr>
        </p:nvSpPr>
        <p:spPr>
          <a:xfrm>
            <a:off x="498475" y="700216"/>
            <a:ext cx="8147051" cy="659398"/>
          </a:xfrm>
        </p:spPr>
        <p:txBody>
          <a:bodyPr/>
          <a:lstStyle/>
          <a:p>
            <a:r>
              <a:rPr lang="en-US" altLang="zh-CN" dirty="0"/>
              <a:t>Our Method</a:t>
            </a:r>
            <a:endParaRPr lang="zh-CN" altLang="en-US" dirty="0"/>
          </a:p>
        </p:txBody>
      </p:sp>
      <p:sp>
        <p:nvSpPr>
          <p:cNvPr id="15" name="灯片编号占位符 14"/>
          <p:cNvSpPr>
            <a:spLocks noGrp="1"/>
          </p:cNvSpPr>
          <p:nvPr>
            <p:ph type="sldNum" sz="quarter" idx="12"/>
          </p:nvPr>
        </p:nvSpPr>
        <p:spPr/>
        <p:txBody>
          <a:bodyPr/>
          <a:lstStyle/>
          <a:p>
            <a:fld id="{FE3D4E1D-4661-9846-8161-CD16D23C16A9}" type="slidenum">
              <a:rPr kumimoji="1" lang="zh-CN" altLang="en-US" smtClean="0"/>
              <a:t>15</a:t>
            </a:fld>
            <a:endParaRPr kumimoji="1" lang="zh-CN" altLang="en-US"/>
          </a:p>
        </p:txBody>
      </p:sp>
      <p:sp>
        <p:nvSpPr>
          <p:cNvPr id="8" name="矩形 7"/>
          <p:cNvSpPr/>
          <p:nvPr/>
        </p:nvSpPr>
        <p:spPr>
          <a:xfrm>
            <a:off x="605521" y="4165017"/>
            <a:ext cx="3414541" cy="851827"/>
          </a:xfrm>
          <a:prstGeom prst="rect">
            <a:avLst/>
          </a:prstGeom>
          <a:noFill/>
          <a:ln w="38100">
            <a:solidFill>
              <a:schemeClr val="tx2">
                <a:lumMod val="60000"/>
                <a:lumOff val="40000"/>
              </a:schemeClr>
            </a:solidFill>
          </a:ln>
        </p:spPr>
        <p:style>
          <a:lnRef idx="3">
            <a:schemeClr val="lt1"/>
          </a:lnRef>
          <a:fillRef idx="1">
            <a:schemeClr val="accent4"/>
          </a:fillRef>
          <a:effectRef idx="1">
            <a:schemeClr val="accent4"/>
          </a:effectRef>
          <a:fontRef idx="minor">
            <a:schemeClr val="lt1"/>
          </a:fontRef>
        </p:style>
        <p:txBody>
          <a:bodyPr rtlCol="0" anchor="ctr"/>
          <a:lstStyle/>
          <a:p>
            <a:pPr algn="ctr"/>
            <a:endParaRPr lang="zh-CN" altLang="en-US"/>
          </a:p>
        </p:txBody>
      </p:sp>
      <p:sp>
        <p:nvSpPr>
          <p:cNvPr id="9" name="文本框 8"/>
          <p:cNvSpPr txBox="1"/>
          <p:nvPr/>
        </p:nvSpPr>
        <p:spPr>
          <a:xfrm>
            <a:off x="2038780" y="5425060"/>
            <a:ext cx="7434734" cy="923330"/>
          </a:xfrm>
          <a:prstGeom prst="rect">
            <a:avLst/>
          </a:prstGeom>
          <a:noFill/>
        </p:spPr>
        <p:txBody>
          <a:bodyPr wrap="square" rtlCol="0">
            <a:spAutoFit/>
          </a:bodyPr>
          <a:lstStyle/>
          <a:p>
            <a:r>
              <a:rPr lang="en-US" altLang="zh-CN" sz="1800" dirty="0"/>
              <a:t>Multi-purpose discriminators:</a:t>
            </a:r>
          </a:p>
          <a:p>
            <a:r>
              <a:rPr lang="en-US" altLang="zh-CN" sz="1800" dirty="0"/>
              <a:t>	discriminating encourage </a:t>
            </a:r>
            <a:r>
              <a:rPr lang="en-US" altLang="zh-CN" sz="1800" dirty="0">
                <a:solidFill>
                  <a:srgbClr val="0070C0"/>
                </a:solidFill>
              </a:rPr>
              <a:t>semantic consistency, image fidelity </a:t>
            </a:r>
          </a:p>
          <a:p>
            <a:r>
              <a:rPr lang="en-US" altLang="zh-CN" sz="1800" dirty="0">
                <a:solidFill>
                  <a:srgbClr val="0070C0"/>
                </a:solidFill>
              </a:rPr>
              <a:t>         and class invariance </a:t>
            </a:r>
            <a:r>
              <a:rPr lang="en-US" altLang="zh-CN" sz="1800" dirty="0"/>
              <a:t>of images</a:t>
            </a:r>
            <a:endParaRPr lang="zh-CN" altLang="en-US" sz="1800" dirty="0"/>
          </a:p>
        </p:txBody>
      </p:sp>
      <p:cxnSp>
        <p:nvCxnSpPr>
          <p:cNvPr id="10" name="直接箭头连接符 9"/>
          <p:cNvCxnSpPr/>
          <p:nvPr/>
        </p:nvCxnSpPr>
        <p:spPr>
          <a:xfrm>
            <a:off x="3047998" y="5041557"/>
            <a:ext cx="181234" cy="466229"/>
          </a:xfrm>
          <a:prstGeom prst="straightConnector1">
            <a:avLst/>
          </a:prstGeom>
          <a:ln>
            <a:solidFill>
              <a:schemeClr val="tx2">
                <a:lumMod val="60000"/>
                <a:lumOff val="40000"/>
              </a:schemeClr>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18966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randombar(horizontal)">
                                      <p:cBhvr>
                                        <p:cTn id="7" dur="500"/>
                                        <p:tgtEl>
                                          <p:spTgt spid="8"/>
                                        </p:tgtEl>
                                      </p:cBhvr>
                                    </p:animEffect>
                                  </p:childTnLst>
                                </p:cTn>
                              </p:par>
                              <p:par>
                                <p:cTn id="8" presetID="14" presetClass="entr" presetSubtype="1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randombar(horizontal)">
                                      <p:cBhvr>
                                        <p:cTn id="10" dur="500"/>
                                        <p:tgtEl>
                                          <p:spTgt spid="10"/>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randombar(horizontal)">
                                      <p:cBhvr>
                                        <p:cTn id="1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idx="1"/>
          </p:nvPr>
        </p:nvSpPr>
        <p:spPr>
          <a:xfrm>
            <a:off x="498475" y="1838112"/>
            <a:ext cx="7886700" cy="1176775"/>
          </a:xfrm>
        </p:spPr>
        <p:txBody>
          <a:bodyPr>
            <a:normAutofit/>
          </a:bodyPr>
          <a:lstStyle/>
          <a:p>
            <a:pPr marL="342900" lvl="1" indent="-342900" fontAlgn="base">
              <a:spcBef>
                <a:spcPct val="50000"/>
              </a:spcBef>
              <a:spcAft>
                <a:spcPct val="0"/>
              </a:spcAft>
              <a:buClr>
                <a:schemeClr val="tx1"/>
              </a:buClr>
              <a:buFont typeface="Wingdings" charset="2"/>
              <a:buChar char="v"/>
            </a:pPr>
            <a:r>
              <a:rPr lang="en-US" altLang="zh-CN" sz="2500" b="1" dirty="0">
                <a:ea typeface="华文中宋" panose="02010600040101010101" pitchFamily="2" charset="-122"/>
              </a:rPr>
              <a:t>Final loss</a:t>
            </a:r>
            <a:endParaRPr lang="en-US" altLang="zh-CN" sz="2500" dirty="0"/>
          </a:p>
        </p:txBody>
      </p:sp>
      <p:sp>
        <p:nvSpPr>
          <p:cNvPr id="7" name="Title 1"/>
          <p:cNvSpPr>
            <a:spLocks noGrp="1"/>
          </p:cNvSpPr>
          <p:nvPr>
            <p:ph type="title"/>
          </p:nvPr>
        </p:nvSpPr>
        <p:spPr>
          <a:xfrm>
            <a:off x="498475" y="700216"/>
            <a:ext cx="8147051" cy="659398"/>
          </a:xfrm>
        </p:spPr>
        <p:txBody>
          <a:bodyPr/>
          <a:lstStyle/>
          <a:p>
            <a:r>
              <a:rPr lang="en-US" altLang="zh-CN" dirty="0"/>
              <a:t>Our Method</a:t>
            </a:r>
            <a:endParaRPr lang="zh-CN" altLang="en-US" dirty="0"/>
          </a:p>
        </p:txBody>
      </p:sp>
      <p:grpSp>
        <p:nvGrpSpPr>
          <p:cNvPr id="27" name="组合 26"/>
          <p:cNvGrpSpPr/>
          <p:nvPr/>
        </p:nvGrpSpPr>
        <p:grpSpPr>
          <a:xfrm>
            <a:off x="832793" y="2697442"/>
            <a:ext cx="7670267" cy="914052"/>
            <a:chOff x="1371600" y="2361305"/>
            <a:chExt cx="7143750" cy="711409"/>
          </a:xfrm>
        </p:grpSpPr>
        <p:sp>
          <p:nvSpPr>
            <p:cNvPr id="8" name="文本框 7"/>
            <p:cNvSpPr txBox="1"/>
            <p:nvPr/>
          </p:nvSpPr>
          <p:spPr>
            <a:xfrm>
              <a:off x="1371600" y="2515151"/>
              <a:ext cx="689956" cy="400110"/>
            </a:xfrm>
            <a:prstGeom prst="rect">
              <a:avLst/>
            </a:prstGeom>
            <a:noFill/>
          </p:spPr>
          <p:txBody>
            <a:bodyPr wrap="square" rtlCol="0">
              <a:spAutoFit/>
            </a:bodyPr>
            <a:lstStyle/>
            <a:p>
              <a:r>
                <a:rPr lang="en-US" altLang="zh-CN" i="1" dirty="0"/>
                <a:t>min</a:t>
              </a:r>
              <a:endParaRPr lang="zh-CN" altLang="en-US" i="1" dirty="0"/>
            </a:p>
          </p:txBody>
        </p:sp>
        <p:pic>
          <p:nvPicPr>
            <p:cNvPr id="9" name="图片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33090" y="2361305"/>
              <a:ext cx="6582260" cy="711409"/>
            </a:xfrm>
            <a:prstGeom prst="rect">
              <a:avLst/>
            </a:prstGeom>
          </p:spPr>
        </p:pic>
      </p:grpSp>
      <p:grpSp>
        <p:nvGrpSpPr>
          <p:cNvPr id="26" name="组合 25"/>
          <p:cNvGrpSpPr/>
          <p:nvPr/>
        </p:nvGrpSpPr>
        <p:grpSpPr>
          <a:xfrm>
            <a:off x="1145832" y="3863214"/>
            <a:ext cx="7670267" cy="2169825"/>
            <a:chOff x="1462219" y="4343917"/>
            <a:chExt cx="7496343" cy="1980363"/>
          </a:xfrm>
        </p:grpSpPr>
        <p:sp>
          <p:nvSpPr>
            <p:cNvPr id="5" name="矩形 4"/>
            <p:cNvSpPr/>
            <p:nvPr/>
          </p:nvSpPr>
          <p:spPr>
            <a:xfrm>
              <a:off x="1648380" y="4343917"/>
              <a:ext cx="7310182" cy="1980363"/>
            </a:xfrm>
            <a:prstGeom prst="rect">
              <a:avLst/>
            </a:prstGeom>
          </p:spPr>
          <p:txBody>
            <a:bodyPr wrap="square">
              <a:spAutoFit/>
            </a:bodyPr>
            <a:lstStyle/>
            <a:p>
              <a:pPr marL="0" lvl="3" indent="0">
                <a:lnSpc>
                  <a:spcPct val="150000"/>
                </a:lnSpc>
                <a:buNone/>
              </a:pPr>
              <a:r>
                <a:rPr lang="en-US" altLang="zh-CN" sz="1800" dirty="0"/>
                <a:t>: Matching-aware pair loss encourages </a:t>
              </a:r>
              <a:r>
                <a:rPr lang="en-US" altLang="zh-CN" sz="1800" dirty="0">
                  <a:solidFill>
                    <a:srgbClr val="0070C0"/>
                  </a:solidFill>
                </a:rPr>
                <a:t>semantic consistency</a:t>
              </a:r>
            </a:p>
            <a:p>
              <a:pPr marL="0" lvl="3" indent="0">
                <a:lnSpc>
                  <a:spcPct val="150000"/>
                </a:lnSpc>
                <a:buNone/>
              </a:pPr>
              <a:r>
                <a:rPr lang="en-US" altLang="zh-CN" sz="1800" dirty="0"/>
                <a:t>: Local image loss improves </a:t>
              </a:r>
              <a:r>
                <a:rPr lang="en-US" altLang="zh-CN" sz="1800" dirty="0">
                  <a:solidFill>
                    <a:srgbClr val="0070C0"/>
                  </a:solidFill>
                </a:rPr>
                <a:t>image fidelity</a:t>
              </a:r>
            </a:p>
            <a:p>
              <a:pPr marL="0" lvl="3" indent="0">
                <a:lnSpc>
                  <a:spcPct val="150000"/>
                </a:lnSpc>
                <a:buNone/>
              </a:pPr>
              <a:r>
                <a:rPr lang="en-US" altLang="zh-CN" sz="1800" dirty="0"/>
                <a:t>: Class information loss guarantees </a:t>
              </a:r>
              <a:r>
                <a:rPr lang="en-US" altLang="zh-CN" sz="1800" dirty="0">
                  <a:solidFill>
                    <a:srgbClr val="0070C0"/>
                  </a:solidFill>
                </a:rPr>
                <a:t>class invariance</a:t>
              </a:r>
            </a:p>
            <a:p>
              <a:pPr marL="0" lvl="3" indent="0">
                <a:lnSpc>
                  <a:spcPct val="150000"/>
                </a:lnSpc>
                <a:buNone/>
              </a:pPr>
              <a:r>
                <a:rPr lang="en-US" altLang="zh-CN" sz="1800" dirty="0"/>
                <a:t>: Perceptual loss helps </a:t>
              </a:r>
              <a:r>
                <a:rPr lang="en-US" altLang="zh-CN" sz="1800" dirty="0">
                  <a:solidFill>
                    <a:srgbClr val="0070C0"/>
                  </a:solidFill>
                </a:rPr>
                <a:t>image diversity</a:t>
              </a:r>
            </a:p>
            <a:p>
              <a:pPr marL="0" lvl="3" indent="0">
                <a:lnSpc>
                  <a:spcPct val="150000"/>
                </a:lnSpc>
                <a:buNone/>
              </a:pPr>
              <a:r>
                <a:rPr lang="en-US" altLang="zh-CN" sz="1800" dirty="0"/>
                <a:t>: </a:t>
              </a:r>
              <a:r>
                <a:rPr lang="en-US" altLang="zh-CN" sz="1800" dirty="0" err="1"/>
                <a:t>Kullback-Leibler</a:t>
              </a:r>
              <a:r>
                <a:rPr lang="en-US" altLang="zh-CN" sz="1800" dirty="0"/>
                <a:t> loss constrains </a:t>
              </a:r>
              <a:r>
                <a:rPr lang="en-US" altLang="zh-CN" sz="1800" dirty="0">
                  <a:solidFill>
                    <a:srgbClr val="0070C0"/>
                  </a:solidFill>
                </a:rPr>
                <a:t>conditioning Gaussian distribution</a:t>
              </a:r>
            </a:p>
          </p:txBody>
        </p:sp>
        <p:grpSp>
          <p:nvGrpSpPr>
            <p:cNvPr id="25" name="组合 24"/>
            <p:cNvGrpSpPr/>
            <p:nvPr/>
          </p:nvGrpSpPr>
          <p:grpSpPr>
            <a:xfrm>
              <a:off x="1462219" y="4371208"/>
              <a:ext cx="293560" cy="1834141"/>
              <a:chOff x="1462219" y="4371208"/>
              <a:chExt cx="293560" cy="1834141"/>
            </a:xfrm>
          </p:grpSpPr>
          <p:pic>
            <p:nvPicPr>
              <p:cNvPr id="17" name="图片 16"/>
              <p:cNvPicPr>
                <a:picLocks noChangeAspect="1"/>
              </p:cNvPicPr>
              <p:nvPr/>
            </p:nvPicPr>
            <p:blipFill rotWithShape="1">
              <a:blip r:embed="rId4"/>
              <a:srcRect l="8559"/>
              <a:stretch/>
            </p:blipFill>
            <p:spPr>
              <a:xfrm>
                <a:off x="1478695" y="4371208"/>
                <a:ext cx="276780" cy="346827"/>
              </a:xfrm>
              <a:prstGeom prst="rect">
                <a:avLst/>
              </a:prstGeom>
            </p:spPr>
          </p:pic>
          <p:pic>
            <p:nvPicPr>
              <p:cNvPr id="21" name="图片 20"/>
              <p:cNvPicPr>
                <a:picLocks noChangeAspect="1"/>
              </p:cNvPicPr>
              <p:nvPr/>
            </p:nvPicPr>
            <p:blipFill>
              <a:blip r:embed="rId5"/>
              <a:stretch>
                <a:fillRect/>
              </a:stretch>
            </p:blipFill>
            <p:spPr>
              <a:xfrm>
                <a:off x="1462219" y="4775701"/>
                <a:ext cx="276780" cy="314523"/>
              </a:xfrm>
              <a:prstGeom prst="rect">
                <a:avLst/>
              </a:prstGeom>
            </p:spPr>
          </p:pic>
          <p:pic>
            <p:nvPicPr>
              <p:cNvPr id="22" name="图片 21"/>
              <p:cNvPicPr>
                <a:picLocks noChangeAspect="1"/>
              </p:cNvPicPr>
              <p:nvPr/>
            </p:nvPicPr>
            <p:blipFill>
              <a:blip r:embed="rId6"/>
              <a:stretch>
                <a:fillRect/>
              </a:stretch>
            </p:blipFill>
            <p:spPr>
              <a:xfrm>
                <a:off x="1462219" y="5128747"/>
                <a:ext cx="276779" cy="313683"/>
              </a:xfrm>
              <a:prstGeom prst="rect">
                <a:avLst/>
              </a:prstGeom>
            </p:spPr>
          </p:pic>
          <p:pic>
            <p:nvPicPr>
              <p:cNvPr id="23" name="图片 22"/>
              <p:cNvPicPr>
                <a:picLocks noChangeAspect="1"/>
              </p:cNvPicPr>
              <p:nvPr/>
            </p:nvPicPr>
            <p:blipFill rotWithShape="1">
              <a:blip r:embed="rId7"/>
              <a:srcRect l="6756"/>
              <a:stretch/>
            </p:blipFill>
            <p:spPr>
              <a:xfrm>
                <a:off x="1464670" y="5480954"/>
                <a:ext cx="290806" cy="365858"/>
              </a:xfrm>
              <a:prstGeom prst="rect">
                <a:avLst/>
              </a:prstGeom>
            </p:spPr>
          </p:pic>
          <p:pic>
            <p:nvPicPr>
              <p:cNvPr id="24" name="图片 23"/>
              <p:cNvPicPr>
                <a:picLocks noChangeAspect="1"/>
              </p:cNvPicPr>
              <p:nvPr/>
            </p:nvPicPr>
            <p:blipFill rotWithShape="1">
              <a:blip r:embed="rId8"/>
              <a:srcRect r="6756"/>
              <a:stretch/>
            </p:blipFill>
            <p:spPr>
              <a:xfrm>
                <a:off x="1464670" y="5876996"/>
                <a:ext cx="291109" cy="328353"/>
              </a:xfrm>
              <a:prstGeom prst="rect">
                <a:avLst/>
              </a:prstGeom>
            </p:spPr>
          </p:pic>
        </p:grpSp>
      </p:grpSp>
      <p:sp>
        <p:nvSpPr>
          <p:cNvPr id="28" name="灯片编号占位符 27"/>
          <p:cNvSpPr>
            <a:spLocks noGrp="1"/>
          </p:cNvSpPr>
          <p:nvPr>
            <p:ph type="sldNum" sz="quarter" idx="12"/>
          </p:nvPr>
        </p:nvSpPr>
        <p:spPr/>
        <p:txBody>
          <a:bodyPr/>
          <a:lstStyle/>
          <a:p>
            <a:fld id="{FE3D4E1D-4661-9846-8161-CD16D23C16A9}" type="slidenum">
              <a:rPr kumimoji="1" lang="zh-CN" altLang="en-US" smtClean="0"/>
              <a:t>16</a:t>
            </a:fld>
            <a:endParaRPr kumimoji="1" lang="zh-CN" altLang="en-US"/>
          </a:p>
        </p:txBody>
      </p:sp>
    </p:spTree>
    <p:extLst>
      <p:ext uri="{BB962C8B-B14F-4D97-AF65-F5344CB8AC3E}">
        <p14:creationId xmlns:p14="http://schemas.microsoft.com/office/powerpoint/2010/main" val="39565077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idx="1"/>
          </p:nvPr>
        </p:nvSpPr>
        <p:spPr>
          <a:xfrm>
            <a:off x="722873" y="1816039"/>
            <a:ext cx="8130181" cy="4343692"/>
          </a:xfrm>
        </p:spPr>
        <p:txBody>
          <a:bodyPr>
            <a:normAutofit fontScale="25000" lnSpcReduction="20000"/>
          </a:bodyPr>
          <a:lstStyle/>
          <a:p>
            <a:pPr marL="342900" lvl="1" indent="-342900" fontAlgn="base">
              <a:spcBef>
                <a:spcPct val="50000"/>
              </a:spcBef>
              <a:spcAft>
                <a:spcPct val="0"/>
              </a:spcAft>
              <a:buClr>
                <a:schemeClr val="tx1"/>
              </a:buClr>
              <a:buFont typeface="Wingdings" charset="2"/>
              <a:buChar char="v"/>
            </a:pPr>
            <a:r>
              <a:rPr lang="en-US" altLang="zh-CN" sz="9600" b="1" dirty="0">
                <a:ea typeface="华文中宋" panose="02010600040101010101" pitchFamily="2" charset="-122"/>
              </a:rPr>
              <a:t>Learning  (Back Propagation)</a:t>
            </a:r>
          </a:p>
          <a:p>
            <a:endParaRPr lang="en-US" altLang="zh-CN" sz="7500" dirty="0">
              <a:latin typeface="Calibri" panose="020F0502020204030204" pitchFamily="34" charset="0"/>
              <a:cs typeface="Calibri" panose="020F0502020204030204" pitchFamily="34" charset="0"/>
            </a:endParaRPr>
          </a:p>
          <a:p>
            <a:pPr marL="0" indent="0">
              <a:buNone/>
            </a:pPr>
            <a:endParaRPr lang="en-US" altLang="zh-CN" sz="7500" dirty="0">
              <a:latin typeface="Calibri" panose="020F0502020204030204" pitchFamily="34" charset="0"/>
              <a:cs typeface="Calibri" panose="020F0502020204030204" pitchFamily="34" charset="0"/>
            </a:endParaRPr>
          </a:p>
          <a:p>
            <a:pPr marL="0" indent="0">
              <a:buNone/>
            </a:pPr>
            <a:endParaRPr lang="en-US" altLang="zh-CN" sz="7200" dirty="0">
              <a:latin typeface="Calibri" panose="020F0502020204030204" pitchFamily="34" charset="0"/>
              <a:cs typeface="Calibri" panose="020F0502020204030204" pitchFamily="34" charset="0"/>
            </a:endParaRPr>
          </a:p>
          <a:p>
            <a:pPr marL="0" indent="0">
              <a:buNone/>
            </a:pPr>
            <a:endParaRPr lang="en-US" altLang="zh-CN" sz="7200" dirty="0">
              <a:latin typeface="Calibri" panose="020F0502020204030204" pitchFamily="34" charset="0"/>
              <a:cs typeface="Calibri" panose="020F0502020204030204" pitchFamily="34" charset="0"/>
            </a:endParaRPr>
          </a:p>
          <a:p>
            <a:pPr marL="342900" lvl="1" indent="-342900" fontAlgn="base">
              <a:spcBef>
                <a:spcPct val="50000"/>
              </a:spcBef>
              <a:spcAft>
                <a:spcPct val="0"/>
              </a:spcAft>
              <a:buClr>
                <a:schemeClr val="tx1"/>
              </a:buClr>
              <a:buFont typeface="Wingdings" charset="2"/>
              <a:buChar char="v"/>
            </a:pPr>
            <a:endParaRPr lang="en-US" altLang="zh-CN" sz="9600" b="1" dirty="0">
              <a:ea typeface="华文中宋" panose="02010600040101010101" pitchFamily="2" charset="-122"/>
            </a:endParaRPr>
          </a:p>
          <a:p>
            <a:endParaRPr lang="en-US" altLang="zh-CN" sz="6900" dirty="0">
              <a:latin typeface="Calibri" panose="020F0502020204030204" pitchFamily="34" charset="0"/>
              <a:cs typeface="Calibri" panose="020F0502020204030204" pitchFamily="34" charset="0"/>
            </a:endParaRPr>
          </a:p>
          <a:p>
            <a:endParaRPr lang="en-US" altLang="zh-CN" dirty="0"/>
          </a:p>
          <a:p>
            <a:endParaRPr lang="en-US" altLang="zh-CN" dirty="0"/>
          </a:p>
          <a:p>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r>
              <a:rPr lang="en-US" altLang="zh-CN" dirty="0"/>
              <a:t> </a:t>
            </a:r>
            <a:endParaRPr lang="zh-CN" altLang="en-US" dirty="0"/>
          </a:p>
        </p:txBody>
      </p:sp>
      <p:sp>
        <p:nvSpPr>
          <p:cNvPr id="6" name="Title 1"/>
          <p:cNvSpPr>
            <a:spLocks noGrp="1"/>
          </p:cNvSpPr>
          <p:nvPr>
            <p:ph type="title"/>
          </p:nvPr>
        </p:nvSpPr>
        <p:spPr>
          <a:xfrm>
            <a:off x="498475" y="700216"/>
            <a:ext cx="8147051" cy="659398"/>
          </a:xfrm>
        </p:spPr>
        <p:txBody>
          <a:bodyPr/>
          <a:lstStyle/>
          <a:p>
            <a:r>
              <a:rPr lang="en-US" altLang="zh-CN" dirty="0"/>
              <a:t>Our Method</a:t>
            </a:r>
            <a:endParaRPr lang="zh-CN" altLang="en-US" dirty="0"/>
          </a:p>
        </p:txBody>
      </p:sp>
      <p:pic>
        <p:nvPicPr>
          <p:cNvPr id="3" name="图片 2"/>
          <p:cNvPicPr>
            <a:picLocks noChangeAspect="1"/>
          </p:cNvPicPr>
          <p:nvPr/>
        </p:nvPicPr>
        <p:blipFill>
          <a:blip r:embed="rId3"/>
          <a:stretch>
            <a:fillRect/>
          </a:stretch>
        </p:blipFill>
        <p:spPr>
          <a:xfrm>
            <a:off x="733316" y="2547067"/>
            <a:ext cx="7652803" cy="1768598"/>
          </a:xfrm>
          <a:prstGeom prst="rect">
            <a:avLst/>
          </a:prstGeom>
        </p:spPr>
      </p:pic>
      <p:grpSp>
        <p:nvGrpSpPr>
          <p:cNvPr id="12" name="组合 11"/>
          <p:cNvGrpSpPr/>
          <p:nvPr/>
        </p:nvGrpSpPr>
        <p:grpSpPr>
          <a:xfrm>
            <a:off x="662689" y="4693326"/>
            <a:ext cx="8483813" cy="1107996"/>
            <a:chOff x="853509" y="4039749"/>
            <a:chExt cx="8090985" cy="1107996"/>
          </a:xfrm>
        </p:grpSpPr>
        <p:pic>
          <p:nvPicPr>
            <p:cNvPr id="8" name="图片 7"/>
            <p:cNvPicPr>
              <a:picLocks noChangeAspect="1"/>
            </p:cNvPicPr>
            <p:nvPr/>
          </p:nvPicPr>
          <p:blipFill>
            <a:blip r:embed="rId4"/>
            <a:stretch>
              <a:fillRect/>
            </a:stretch>
          </p:blipFill>
          <p:spPr>
            <a:xfrm>
              <a:off x="1686184" y="4069680"/>
              <a:ext cx="298246" cy="344847"/>
            </a:xfrm>
            <a:prstGeom prst="rect">
              <a:avLst/>
            </a:prstGeom>
          </p:spPr>
        </p:pic>
        <p:sp>
          <p:nvSpPr>
            <p:cNvPr id="7" name="文本框 6"/>
            <p:cNvSpPr txBox="1"/>
            <p:nvPr/>
          </p:nvSpPr>
          <p:spPr>
            <a:xfrm>
              <a:off x="853509" y="4039749"/>
              <a:ext cx="8090985" cy="1107996"/>
            </a:xfrm>
            <a:prstGeom prst="rect">
              <a:avLst/>
            </a:prstGeom>
            <a:noFill/>
          </p:spPr>
          <p:txBody>
            <a:bodyPr wrap="square" rtlCol="0">
              <a:spAutoFit/>
            </a:bodyPr>
            <a:lstStyle/>
            <a:p>
              <a:r>
                <a:rPr lang="en-US" altLang="zh-CN" sz="2200" dirty="0"/>
                <a:t>Where    is conditioning augmentation network parameters,          </a:t>
              </a:r>
            </a:p>
            <a:p>
              <a:r>
                <a:rPr lang="en-US" altLang="zh-CN" sz="2200" dirty="0"/>
                <a:t>    is the generator parameters,     is the discriminators parameters, and     is the learning rate.</a:t>
              </a:r>
              <a:endParaRPr lang="zh-CN" altLang="en-US" sz="2200" dirty="0"/>
            </a:p>
          </p:txBody>
        </p:sp>
        <p:pic>
          <p:nvPicPr>
            <p:cNvPr id="10" name="图片 9"/>
            <p:cNvPicPr>
              <a:picLocks noChangeAspect="1"/>
            </p:cNvPicPr>
            <p:nvPr/>
          </p:nvPicPr>
          <p:blipFill>
            <a:blip r:embed="rId5"/>
            <a:stretch>
              <a:fillRect/>
            </a:stretch>
          </p:blipFill>
          <p:spPr>
            <a:xfrm>
              <a:off x="908504" y="4494834"/>
              <a:ext cx="275824" cy="254606"/>
            </a:xfrm>
            <a:prstGeom prst="rect">
              <a:avLst/>
            </a:prstGeom>
          </p:spPr>
        </p:pic>
        <p:pic>
          <p:nvPicPr>
            <p:cNvPr id="11" name="图片 10"/>
            <p:cNvPicPr>
              <a:picLocks noChangeAspect="1"/>
            </p:cNvPicPr>
            <p:nvPr/>
          </p:nvPicPr>
          <p:blipFill>
            <a:blip r:embed="rId6"/>
            <a:stretch>
              <a:fillRect/>
            </a:stretch>
          </p:blipFill>
          <p:spPr>
            <a:xfrm>
              <a:off x="4517004" y="4431287"/>
              <a:ext cx="254665" cy="324919"/>
            </a:xfrm>
            <a:prstGeom prst="rect">
              <a:avLst/>
            </a:prstGeom>
          </p:spPr>
        </p:pic>
        <p:pic>
          <p:nvPicPr>
            <p:cNvPr id="5" name="图片 4"/>
            <p:cNvPicPr>
              <a:picLocks noChangeAspect="1"/>
            </p:cNvPicPr>
            <p:nvPr/>
          </p:nvPicPr>
          <p:blipFill rotWithShape="1">
            <a:blip r:embed="rId7"/>
            <a:srcRect l="30296" t="19053" r="14111" b="1916"/>
            <a:stretch/>
          </p:blipFill>
          <p:spPr>
            <a:xfrm>
              <a:off x="1458382" y="4756206"/>
              <a:ext cx="243515" cy="302905"/>
            </a:xfrm>
            <a:prstGeom prst="rect">
              <a:avLst/>
            </a:prstGeom>
          </p:spPr>
        </p:pic>
      </p:grpSp>
      <p:sp>
        <p:nvSpPr>
          <p:cNvPr id="13" name="灯片编号占位符 12"/>
          <p:cNvSpPr>
            <a:spLocks noGrp="1"/>
          </p:cNvSpPr>
          <p:nvPr>
            <p:ph type="sldNum" sz="quarter" idx="12"/>
          </p:nvPr>
        </p:nvSpPr>
        <p:spPr/>
        <p:txBody>
          <a:bodyPr/>
          <a:lstStyle/>
          <a:p>
            <a:fld id="{FE3D4E1D-4661-9846-8161-CD16D23C16A9}" type="slidenum">
              <a:rPr kumimoji="1" lang="zh-CN" altLang="en-US" smtClean="0"/>
              <a:t>17</a:t>
            </a:fld>
            <a:endParaRPr kumimoji="1" lang="zh-CN" altLang="en-US"/>
          </a:p>
        </p:txBody>
      </p:sp>
    </p:spTree>
    <p:extLst>
      <p:ext uri="{BB962C8B-B14F-4D97-AF65-F5344CB8AC3E}">
        <p14:creationId xmlns:p14="http://schemas.microsoft.com/office/powerpoint/2010/main" val="14675816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p:cNvSpPr>
            <a:spLocks noGrp="1"/>
          </p:cNvSpPr>
          <p:nvPr>
            <p:ph idx="1"/>
          </p:nvPr>
        </p:nvSpPr>
        <p:spPr>
          <a:xfrm>
            <a:off x="1600200" y="1828800"/>
            <a:ext cx="5543550" cy="3429000"/>
          </a:xfrm>
          <a:noFill/>
        </p:spPr>
        <p:txBody>
          <a:bodyPr>
            <a:normAutofit/>
          </a:bodyPr>
          <a:lstStyle/>
          <a:p>
            <a:pPr>
              <a:lnSpc>
                <a:spcPct val="90000"/>
              </a:lnSpc>
              <a:buClr>
                <a:schemeClr val="tx2">
                  <a:lumMod val="60000"/>
                  <a:lumOff val="40000"/>
                </a:schemeClr>
              </a:buClr>
              <a:buSzPct val="75000"/>
              <a:buFont typeface="Wingdings" charset="2"/>
              <a:buChar char="v"/>
            </a:pPr>
            <a:r>
              <a:rPr kumimoji="1" lang="en-US" altLang="zh-CN" dirty="0">
                <a:solidFill>
                  <a:schemeClr val="bg1">
                    <a:lumMod val="85000"/>
                  </a:schemeClr>
                </a:solidFill>
                <a:ea typeface="新細明體" charset="-120"/>
              </a:rPr>
              <a:t> Introduction</a:t>
            </a:r>
          </a:p>
          <a:p>
            <a:pPr>
              <a:lnSpc>
                <a:spcPct val="90000"/>
              </a:lnSpc>
              <a:buClr>
                <a:schemeClr val="tx2">
                  <a:lumMod val="60000"/>
                  <a:lumOff val="40000"/>
                </a:schemeClr>
              </a:buClr>
              <a:buSzPct val="75000"/>
              <a:buFont typeface="Wingdings" charset="2"/>
              <a:buChar char="v"/>
            </a:pPr>
            <a:r>
              <a:rPr kumimoji="1" lang="en-US" altLang="zh-CN" dirty="0">
                <a:solidFill>
                  <a:schemeClr val="bg1">
                    <a:lumMod val="85000"/>
                  </a:schemeClr>
                </a:solidFill>
                <a:ea typeface="新細明體" charset="-120"/>
              </a:rPr>
              <a:t> Related Work</a:t>
            </a:r>
          </a:p>
          <a:p>
            <a:pPr>
              <a:lnSpc>
                <a:spcPct val="90000"/>
              </a:lnSpc>
              <a:buClr>
                <a:schemeClr val="tx2">
                  <a:lumMod val="60000"/>
                  <a:lumOff val="40000"/>
                </a:schemeClr>
              </a:buClr>
              <a:buSzPct val="75000"/>
              <a:buFont typeface="Wingdings" charset="2"/>
              <a:buChar char="v"/>
            </a:pPr>
            <a:r>
              <a:rPr kumimoji="1" lang="en-US" altLang="zh-CN" dirty="0">
                <a:solidFill>
                  <a:schemeClr val="bg1">
                    <a:lumMod val="85000"/>
                  </a:schemeClr>
                </a:solidFill>
                <a:ea typeface="新細明體" charset="-120"/>
              </a:rPr>
              <a:t> Our Method</a:t>
            </a:r>
            <a:endParaRPr kumimoji="1" lang="en-US" altLang="zh-CN" sz="1800" dirty="0">
              <a:solidFill>
                <a:schemeClr val="bg1">
                  <a:lumMod val="85000"/>
                </a:schemeClr>
              </a:solidFill>
              <a:ea typeface="新細明體" charset="-120"/>
            </a:endParaRPr>
          </a:p>
          <a:p>
            <a:pPr>
              <a:lnSpc>
                <a:spcPct val="90000"/>
              </a:lnSpc>
              <a:buClr>
                <a:schemeClr val="tx2">
                  <a:lumMod val="60000"/>
                  <a:lumOff val="40000"/>
                </a:schemeClr>
              </a:buClr>
              <a:buSzPct val="75000"/>
              <a:buFont typeface="Wingdings" charset="2"/>
              <a:buChar char="v"/>
            </a:pPr>
            <a:r>
              <a:rPr kumimoji="1" lang="en-US" altLang="zh-CN" dirty="0">
                <a:ea typeface="新細明體" charset="-120"/>
              </a:rPr>
              <a:t> Experiments and Results</a:t>
            </a:r>
          </a:p>
        </p:txBody>
      </p:sp>
      <p:sp>
        <p:nvSpPr>
          <p:cNvPr id="5" name="Title 1"/>
          <p:cNvSpPr>
            <a:spLocks noGrp="1"/>
          </p:cNvSpPr>
          <p:nvPr>
            <p:ph type="title"/>
          </p:nvPr>
        </p:nvSpPr>
        <p:spPr>
          <a:xfrm>
            <a:off x="498475" y="700216"/>
            <a:ext cx="8147051" cy="659398"/>
          </a:xfrm>
        </p:spPr>
        <p:txBody>
          <a:bodyPr/>
          <a:lstStyle/>
          <a:p>
            <a:r>
              <a:rPr lang="en-US" altLang="zh-CN" dirty="0"/>
              <a:t>Outline</a:t>
            </a:r>
            <a:endParaRPr lang="zh-CN" altLang="en-US" dirty="0"/>
          </a:p>
        </p:txBody>
      </p:sp>
      <p:sp>
        <p:nvSpPr>
          <p:cNvPr id="2" name="灯片编号占位符 1"/>
          <p:cNvSpPr>
            <a:spLocks noGrp="1"/>
          </p:cNvSpPr>
          <p:nvPr>
            <p:ph type="sldNum" sz="quarter" idx="12"/>
          </p:nvPr>
        </p:nvSpPr>
        <p:spPr/>
        <p:txBody>
          <a:bodyPr/>
          <a:lstStyle/>
          <a:p>
            <a:fld id="{FE3D4E1D-4661-9846-8161-CD16D23C16A9}" type="slidenum">
              <a:rPr kumimoji="1" lang="zh-CN" altLang="en-US" smtClean="0"/>
              <a:t>18</a:t>
            </a:fld>
            <a:endParaRPr kumimoji="1" lang="zh-CN" altLang="en-US"/>
          </a:p>
        </p:txBody>
      </p:sp>
    </p:spTree>
    <p:extLst>
      <p:ext uri="{BB962C8B-B14F-4D97-AF65-F5344CB8AC3E}">
        <p14:creationId xmlns:p14="http://schemas.microsoft.com/office/powerpoint/2010/main" val="21816888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98474" y="1682244"/>
            <a:ext cx="8019449" cy="3935961"/>
          </a:xfrm>
        </p:spPr>
        <p:txBody>
          <a:bodyPr>
            <a:normAutofit/>
          </a:bodyPr>
          <a:lstStyle/>
          <a:p>
            <a:pPr marL="342900" lvl="1" indent="-342900" fontAlgn="base">
              <a:spcBef>
                <a:spcPct val="50000"/>
              </a:spcBef>
              <a:spcAft>
                <a:spcPct val="0"/>
              </a:spcAft>
              <a:buClr>
                <a:schemeClr val="tx1"/>
              </a:buClr>
              <a:buFont typeface="Wingdings" charset="2"/>
              <a:buChar char="v"/>
            </a:pPr>
            <a:r>
              <a:rPr lang="nl-NL" sz="2400" b="1" dirty="0">
                <a:ea typeface="华文中宋" panose="02010600040101010101" pitchFamily="2" charset="-122"/>
              </a:rPr>
              <a:t>CUB Dataset </a:t>
            </a:r>
          </a:p>
          <a:p>
            <a:pPr lvl="1">
              <a:buFont typeface="Wingdings" panose="05000000000000000000" pitchFamily="2" charset="2"/>
              <a:buChar char="l"/>
            </a:pPr>
            <a:r>
              <a:rPr lang="en-US" dirty="0"/>
              <a:t>It contains 8855 and 2933 images for training and testing, totally belonging to 200 categories. Each image is provided 10 text descriptions.</a:t>
            </a:r>
          </a:p>
          <a:p>
            <a:endParaRPr lang="en-US" sz="2109" dirty="0"/>
          </a:p>
        </p:txBody>
      </p:sp>
      <p:sp>
        <p:nvSpPr>
          <p:cNvPr id="40" name="Content Placeholder 2"/>
          <p:cNvSpPr txBox="1">
            <a:spLocks/>
          </p:cNvSpPr>
          <p:nvPr/>
        </p:nvSpPr>
        <p:spPr>
          <a:xfrm>
            <a:off x="498474" y="3533121"/>
            <a:ext cx="8147051" cy="2002706"/>
          </a:xfrm>
          <a:prstGeom prst="rect">
            <a:avLst/>
          </a:prstGeom>
        </p:spPr>
        <p:txBody>
          <a:bodyPr vert="horz" lIns="68580" tIns="34290" rIns="68580" bIns="34290" rtlCol="0">
            <a:normAutofit/>
          </a:bodyPr>
          <a:lstStyle>
            <a:lvl1pPr marL="342900" indent="-342900" algn="l" defTabSz="914400" rtl="0" eaLnBrk="1" latinLnBrk="0" hangingPunct="1">
              <a:spcBef>
                <a:spcPct val="20000"/>
              </a:spcBef>
              <a:buFont typeface="Wingdings" pitchFamily="2" charset="2"/>
              <a:buChar char="Ø"/>
              <a:defRPr sz="3200" kern="1200">
                <a:solidFill>
                  <a:schemeClr val="tx1"/>
                </a:solidFill>
                <a:latin typeface="+mn-lt"/>
                <a:ea typeface="+mn-ea"/>
                <a:cs typeface="+mn-cs"/>
              </a:defRPr>
            </a:lvl1pPr>
            <a:lvl2pPr marL="742950" indent="-285750" algn="l" defTabSz="914400" rtl="0" eaLnBrk="1" latinLnBrk="0" hangingPunct="1">
              <a:spcBef>
                <a:spcPct val="20000"/>
              </a:spcBef>
              <a:buFont typeface="Wingdings" pitchFamily="2" charset="2"/>
              <a:buChar char="p"/>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Wingdings" pitchFamily="2" charset="2"/>
              <a:buChar char="ü"/>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Wingdings" pitchFamily="2" charset="2"/>
              <a:buChar char="l"/>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Wingdings" pitchFamily="2" charset="2"/>
              <a:buChar char="u"/>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lvl="1" indent="-342900" fontAlgn="base">
              <a:spcBef>
                <a:spcPct val="50000"/>
              </a:spcBef>
              <a:spcAft>
                <a:spcPct val="0"/>
              </a:spcAft>
              <a:buClr>
                <a:schemeClr val="tx1"/>
              </a:buClr>
              <a:buSzPct val="75000"/>
              <a:buFont typeface="Wingdings" charset="2"/>
              <a:buChar char="v"/>
            </a:pPr>
            <a:r>
              <a:rPr lang="en-US" altLang="zh-CN" sz="2400" b="1" dirty="0">
                <a:solidFill>
                  <a:schemeClr val="tx1">
                    <a:lumMod val="75000"/>
                    <a:lumOff val="25000"/>
                  </a:schemeClr>
                </a:solidFill>
                <a:ea typeface="华文中宋" panose="02010600040101010101" pitchFamily="2" charset="-122"/>
              </a:rPr>
              <a:t>Oxford-102</a:t>
            </a:r>
          </a:p>
          <a:p>
            <a:pPr marL="914400" lvl="1" indent="-457200" fontAlgn="base">
              <a:spcBef>
                <a:spcPts val="600"/>
              </a:spcBef>
              <a:spcAft>
                <a:spcPct val="0"/>
              </a:spcAft>
              <a:buClr>
                <a:schemeClr val="tx1">
                  <a:lumMod val="50000"/>
                  <a:lumOff val="50000"/>
                </a:schemeClr>
              </a:buClr>
              <a:buSzPct val="75000"/>
              <a:buFont typeface="Wingdings" panose="05000000000000000000" pitchFamily="2" charset="2"/>
              <a:buChar char="l"/>
            </a:pPr>
            <a:r>
              <a:rPr lang="en-US" altLang="zh-CN" sz="2000" dirty="0">
                <a:solidFill>
                  <a:schemeClr val="tx1">
                    <a:lumMod val="75000"/>
                    <a:lumOff val="25000"/>
                  </a:schemeClr>
                </a:solidFill>
              </a:rPr>
              <a:t>It consists of 7034 and 1155 images for training and testing, a total of 102 categories. Each image is provided 10 text descriptions.</a:t>
            </a:r>
            <a:endParaRPr lang="en-US" altLang="zh-CN" sz="2000" dirty="0"/>
          </a:p>
        </p:txBody>
      </p:sp>
      <p:sp>
        <p:nvSpPr>
          <p:cNvPr id="6" name="Title 1"/>
          <p:cNvSpPr>
            <a:spLocks noGrp="1"/>
          </p:cNvSpPr>
          <p:nvPr>
            <p:ph type="title"/>
          </p:nvPr>
        </p:nvSpPr>
        <p:spPr>
          <a:xfrm>
            <a:off x="498475" y="700216"/>
            <a:ext cx="8147051" cy="659398"/>
          </a:xfrm>
        </p:spPr>
        <p:txBody>
          <a:bodyPr/>
          <a:lstStyle/>
          <a:p>
            <a:r>
              <a:rPr lang="en-US" altLang="zh-CN" dirty="0"/>
              <a:t>Experiments</a:t>
            </a:r>
            <a:endParaRPr lang="zh-CN" altLang="en-US" dirty="0"/>
          </a:p>
        </p:txBody>
      </p:sp>
      <p:sp>
        <p:nvSpPr>
          <p:cNvPr id="2" name="灯片编号占位符 1"/>
          <p:cNvSpPr>
            <a:spLocks noGrp="1"/>
          </p:cNvSpPr>
          <p:nvPr>
            <p:ph type="sldNum" sz="quarter" idx="12"/>
          </p:nvPr>
        </p:nvSpPr>
        <p:spPr/>
        <p:txBody>
          <a:bodyPr/>
          <a:lstStyle/>
          <a:p>
            <a:fld id="{FE3D4E1D-4661-9846-8161-CD16D23C16A9}" type="slidenum">
              <a:rPr kumimoji="1" lang="zh-CN" altLang="en-US" smtClean="0"/>
              <a:t>19</a:t>
            </a:fld>
            <a:endParaRPr kumimoji="1" lang="zh-CN" altLang="en-US"/>
          </a:p>
        </p:txBody>
      </p:sp>
    </p:spTree>
    <p:extLst>
      <p:ext uri="{BB962C8B-B14F-4D97-AF65-F5344CB8AC3E}">
        <p14:creationId xmlns:p14="http://schemas.microsoft.com/office/powerpoint/2010/main" val="39829978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p:cNvSpPr>
            <a:spLocks noGrp="1"/>
          </p:cNvSpPr>
          <p:nvPr>
            <p:ph idx="1"/>
          </p:nvPr>
        </p:nvSpPr>
        <p:spPr>
          <a:xfrm>
            <a:off x="1600200" y="1828800"/>
            <a:ext cx="5543550" cy="3429000"/>
          </a:xfrm>
          <a:noFill/>
        </p:spPr>
        <p:txBody>
          <a:bodyPr>
            <a:normAutofit/>
          </a:bodyPr>
          <a:lstStyle/>
          <a:p>
            <a:pPr>
              <a:lnSpc>
                <a:spcPct val="90000"/>
              </a:lnSpc>
              <a:buClr>
                <a:schemeClr val="tx2">
                  <a:lumMod val="60000"/>
                  <a:lumOff val="40000"/>
                </a:schemeClr>
              </a:buClr>
              <a:buSzPct val="75000"/>
              <a:buFont typeface="Wingdings" charset="2"/>
              <a:buChar char="v"/>
            </a:pPr>
            <a:r>
              <a:rPr kumimoji="1" lang="en-US" altLang="zh-CN" dirty="0">
                <a:ea typeface="新細明體" charset="-120"/>
              </a:rPr>
              <a:t> Introduction</a:t>
            </a:r>
          </a:p>
          <a:p>
            <a:pPr>
              <a:lnSpc>
                <a:spcPct val="90000"/>
              </a:lnSpc>
              <a:buClr>
                <a:schemeClr val="tx2">
                  <a:lumMod val="60000"/>
                  <a:lumOff val="40000"/>
                </a:schemeClr>
              </a:buClr>
              <a:buSzPct val="75000"/>
              <a:buFont typeface="Wingdings" charset="2"/>
              <a:buChar char="v"/>
            </a:pPr>
            <a:r>
              <a:rPr kumimoji="1" lang="en-US" altLang="zh-CN" dirty="0">
                <a:ea typeface="新細明體" charset="-120"/>
              </a:rPr>
              <a:t> Related Work</a:t>
            </a:r>
          </a:p>
          <a:p>
            <a:pPr>
              <a:lnSpc>
                <a:spcPct val="90000"/>
              </a:lnSpc>
              <a:buClr>
                <a:schemeClr val="tx2">
                  <a:lumMod val="60000"/>
                  <a:lumOff val="40000"/>
                </a:schemeClr>
              </a:buClr>
              <a:buSzPct val="75000"/>
              <a:buFont typeface="Wingdings" charset="2"/>
              <a:buChar char="v"/>
            </a:pPr>
            <a:r>
              <a:rPr kumimoji="1" lang="en-US" altLang="zh-CN" dirty="0">
                <a:ea typeface="新細明體" charset="-120"/>
              </a:rPr>
              <a:t> Our Method</a:t>
            </a:r>
            <a:endParaRPr kumimoji="1" lang="en-US" altLang="zh-CN" sz="1800" dirty="0">
              <a:solidFill>
                <a:srgbClr val="9016B7"/>
              </a:solidFill>
              <a:ea typeface="新細明體" charset="-120"/>
            </a:endParaRPr>
          </a:p>
          <a:p>
            <a:pPr>
              <a:lnSpc>
                <a:spcPct val="90000"/>
              </a:lnSpc>
              <a:buClr>
                <a:schemeClr val="tx2">
                  <a:lumMod val="60000"/>
                  <a:lumOff val="40000"/>
                </a:schemeClr>
              </a:buClr>
              <a:buSzPct val="75000"/>
              <a:buFont typeface="Wingdings" charset="2"/>
              <a:buChar char="v"/>
            </a:pPr>
            <a:r>
              <a:rPr kumimoji="1" lang="en-US" altLang="zh-CN" dirty="0">
                <a:ea typeface="新細明體" charset="-120"/>
              </a:rPr>
              <a:t> Experiments</a:t>
            </a:r>
          </a:p>
        </p:txBody>
      </p:sp>
      <p:sp>
        <p:nvSpPr>
          <p:cNvPr id="6" name="Title 1"/>
          <p:cNvSpPr>
            <a:spLocks noGrp="1"/>
          </p:cNvSpPr>
          <p:nvPr>
            <p:ph type="title"/>
          </p:nvPr>
        </p:nvSpPr>
        <p:spPr>
          <a:xfrm>
            <a:off x="498475" y="700216"/>
            <a:ext cx="8147051" cy="659398"/>
          </a:xfrm>
        </p:spPr>
        <p:txBody>
          <a:bodyPr/>
          <a:lstStyle/>
          <a:p>
            <a:r>
              <a:rPr lang="en-US" altLang="zh-CN" dirty="0"/>
              <a:t>Outline</a:t>
            </a:r>
            <a:endParaRPr lang="zh-CN" altLang="en-US" dirty="0"/>
          </a:p>
        </p:txBody>
      </p:sp>
      <p:sp>
        <p:nvSpPr>
          <p:cNvPr id="2" name="灯片编号占位符 1"/>
          <p:cNvSpPr>
            <a:spLocks noGrp="1"/>
          </p:cNvSpPr>
          <p:nvPr>
            <p:ph type="sldNum" sz="quarter" idx="12"/>
          </p:nvPr>
        </p:nvSpPr>
        <p:spPr/>
        <p:txBody>
          <a:bodyPr/>
          <a:lstStyle/>
          <a:p>
            <a:fld id="{FE3D4E1D-4661-9846-8161-CD16D23C16A9}" type="slidenum">
              <a:rPr kumimoji="1" lang="zh-CN" altLang="en-US" smtClean="0"/>
              <a:t>2</a:t>
            </a:fld>
            <a:endParaRPr kumimoji="1" lang="zh-CN" altLang="en-US"/>
          </a:p>
        </p:txBody>
      </p:sp>
    </p:spTree>
    <p:extLst>
      <p:ext uri="{BB962C8B-B14F-4D97-AF65-F5344CB8AC3E}">
        <p14:creationId xmlns:p14="http://schemas.microsoft.com/office/powerpoint/2010/main" val="2392241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71671" y="1682244"/>
            <a:ext cx="8357787" cy="2489707"/>
          </a:xfrm>
        </p:spPr>
        <p:txBody>
          <a:bodyPr>
            <a:normAutofit/>
          </a:bodyPr>
          <a:lstStyle/>
          <a:p>
            <a:pPr marL="342900" lvl="1" indent="-342900" fontAlgn="base">
              <a:spcBef>
                <a:spcPct val="50000"/>
              </a:spcBef>
              <a:spcAft>
                <a:spcPct val="0"/>
              </a:spcAft>
              <a:buClr>
                <a:schemeClr val="tx1"/>
              </a:buClr>
              <a:buFont typeface="Wingdings" charset="2"/>
              <a:buChar char="v"/>
            </a:pPr>
            <a:r>
              <a:rPr lang="en-US" altLang="zh-CN" sz="2400" b="1" dirty="0">
                <a:ea typeface="华文中宋" panose="02010600040101010101" pitchFamily="2" charset="-122"/>
              </a:rPr>
              <a:t>Inception Score (IS)</a:t>
            </a:r>
          </a:p>
          <a:p>
            <a:pPr marL="457200" lvl="2" indent="0" fontAlgn="base">
              <a:spcBef>
                <a:spcPct val="50000"/>
              </a:spcBef>
              <a:spcAft>
                <a:spcPct val="0"/>
              </a:spcAft>
              <a:buClr>
                <a:schemeClr val="tx1"/>
              </a:buClr>
              <a:buNone/>
            </a:pPr>
            <a:r>
              <a:rPr lang="en-US" altLang="zh-CN" sz="2400" b="1" dirty="0"/>
              <a:t>IS </a:t>
            </a:r>
            <a:r>
              <a:rPr lang="en-US" altLang="zh-CN" sz="2400" dirty="0"/>
              <a:t>measures both </a:t>
            </a:r>
            <a:r>
              <a:rPr lang="en-US" altLang="zh-CN" sz="2400" dirty="0">
                <a:solidFill>
                  <a:srgbClr val="0070C0"/>
                </a:solidFill>
              </a:rPr>
              <a:t>objectiveness</a:t>
            </a:r>
            <a:r>
              <a:rPr lang="en-US" altLang="zh-CN" sz="2400" dirty="0"/>
              <a:t> and </a:t>
            </a:r>
            <a:r>
              <a:rPr lang="en-US" altLang="zh-CN" sz="2400" dirty="0">
                <a:solidFill>
                  <a:srgbClr val="0070C0"/>
                </a:solidFill>
              </a:rPr>
              <a:t>diversity</a:t>
            </a:r>
            <a:r>
              <a:rPr lang="en-US" altLang="zh-CN" sz="2400" dirty="0"/>
              <a:t> of images.</a:t>
            </a:r>
            <a:endParaRPr lang="en-US" sz="2000" dirty="0"/>
          </a:p>
        </p:txBody>
      </p:sp>
      <p:sp>
        <p:nvSpPr>
          <p:cNvPr id="11" name="Content Placeholder 2"/>
          <p:cNvSpPr txBox="1">
            <a:spLocks/>
          </p:cNvSpPr>
          <p:nvPr/>
        </p:nvSpPr>
        <p:spPr>
          <a:xfrm>
            <a:off x="1329675" y="4109800"/>
            <a:ext cx="6686550" cy="959135"/>
          </a:xfrm>
          <a:prstGeom prst="rect">
            <a:avLst/>
          </a:prstGeom>
        </p:spPr>
        <p:txBody>
          <a:bodyPr vert="horz" lIns="68580" tIns="34290" rIns="68580" bIns="34290" rtlCol="0">
            <a:normAutofit/>
          </a:bodyPr>
          <a:lstStyle>
            <a:lvl1pPr marL="342900" indent="-342900" algn="l" defTabSz="914400" rtl="0" eaLnBrk="1" latinLnBrk="0" hangingPunct="1">
              <a:spcBef>
                <a:spcPct val="20000"/>
              </a:spcBef>
              <a:buFont typeface="Wingdings" pitchFamily="2" charset="2"/>
              <a:buChar char="Ø"/>
              <a:defRPr sz="3200" kern="1200">
                <a:solidFill>
                  <a:schemeClr val="tx1"/>
                </a:solidFill>
                <a:latin typeface="+mn-lt"/>
                <a:ea typeface="+mn-ea"/>
                <a:cs typeface="+mn-cs"/>
              </a:defRPr>
            </a:lvl1pPr>
            <a:lvl2pPr marL="742950" indent="-285750" algn="l" defTabSz="914400" rtl="0" eaLnBrk="1" latinLnBrk="0" hangingPunct="1">
              <a:spcBef>
                <a:spcPct val="20000"/>
              </a:spcBef>
              <a:buFont typeface="Wingdings" pitchFamily="2" charset="2"/>
              <a:buChar char="p"/>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Wingdings" pitchFamily="2" charset="2"/>
              <a:buChar char="ü"/>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Wingdings" pitchFamily="2" charset="2"/>
              <a:buChar char="l"/>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Wingdings" pitchFamily="2" charset="2"/>
              <a:buChar char="u"/>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Wingdings" charset="2"/>
              <a:buChar char="v"/>
            </a:pPr>
            <a:endParaRPr lang="en-US" sz="1200" dirty="0"/>
          </a:p>
        </p:txBody>
      </p:sp>
      <p:sp>
        <p:nvSpPr>
          <p:cNvPr id="7" name="Title 1"/>
          <p:cNvSpPr>
            <a:spLocks noGrp="1"/>
          </p:cNvSpPr>
          <p:nvPr>
            <p:ph type="title"/>
          </p:nvPr>
        </p:nvSpPr>
        <p:spPr>
          <a:xfrm>
            <a:off x="498475" y="700216"/>
            <a:ext cx="8147051" cy="659398"/>
          </a:xfrm>
        </p:spPr>
        <p:txBody>
          <a:bodyPr/>
          <a:lstStyle/>
          <a:p>
            <a:r>
              <a:rPr lang="en-US" altLang="zh-CN" dirty="0"/>
              <a:t>Experiments</a:t>
            </a:r>
            <a:endParaRPr lang="zh-CN" altLang="en-US" dirty="0"/>
          </a:p>
        </p:txBody>
      </p:sp>
      <p:pic>
        <p:nvPicPr>
          <p:cNvPr id="2" name="图片 1"/>
          <p:cNvPicPr>
            <a:picLocks noChangeAspect="1"/>
          </p:cNvPicPr>
          <p:nvPr/>
        </p:nvPicPr>
        <p:blipFill>
          <a:blip r:embed="rId3"/>
          <a:stretch>
            <a:fillRect/>
          </a:stretch>
        </p:blipFill>
        <p:spPr>
          <a:xfrm>
            <a:off x="1808093" y="2797388"/>
            <a:ext cx="6325595" cy="3320109"/>
          </a:xfrm>
          <a:prstGeom prst="rect">
            <a:avLst/>
          </a:prstGeom>
        </p:spPr>
      </p:pic>
      <p:pic>
        <p:nvPicPr>
          <p:cNvPr id="4" name="图片 3"/>
          <p:cNvPicPr>
            <a:picLocks noChangeAspect="1"/>
          </p:cNvPicPr>
          <p:nvPr/>
        </p:nvPicPr>
        <p:blipFill>
          <a:blip r:embed="rId4"/>
          <a:stretch>
            <a:fillRect/>
          </a:stretch>
        </p:blipFill>
        <p:spPr>
          <a:xfrm>
            <a:off x="3079836" y="2559161"/>
            <a:ext cx="2827770" cy="3870839"/>
          </a:xfrm>
          <a:prstGeom prst="rect">
            <a:avLst/>
          </a:prstGeom>
        </p:spPr>
      </p:pic>
      <p:sp>
        <p:nvSpPr>
          <p:cNvPr id="6" name="灯片编号占位符 5"/>
          <p:cNvSpPr>
            <a:spLocks noGrp="1"/>
          </p:cNvSpPr>
          <p:nvPr>
            <p:ph type="sldNum" sz="quarter" idx="12"/>
          </p:nvPr>
        </p:nvSpPr>
        <p:spPr/>
        <p:txBody>
          <a:bodyPr/>
          <a:lstStyle/>
          <a:p>
            <a:fld id="{FE3D4E1D-4661-9846-8161-CD16D23C16A9}" type="slidenum">
              <a:rPr kumimoji="1" lang="zh-CN" altLang="en-US" smtClean="0"/>
              <a:t>20</a:t>
            </a:fld>
            <a:endParaRPr kumimoji="1" lang="zh-CN" altLang="en-US"/>
          </a:p>
        </p:txBody>
      </p:sp>
    </p:spTree>
    <p:extLst>
      <p:ext uri="{BB962C8B-B14F-4D97-AF65-F5344CB8AC3E}">
        <p14:creationId xmlns:p14="http://schemas.microsoft.com/office/powerpoint/2010/main" val="27977531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71671" y="1682244"/>
            <a:ext cx="8357787" cy="2489707"/>
          </a:xfrm>
        </p:spPr>
        <p:txBody>
          <a:bodyPr>
            <a:normAutofit/>
          </a:bodyPr>
          <a:lstStyle/>
          <a:p>
            <a:pPr marL="342900" lvl="1" indent="-342900" fontAlgn="base">
              <a:spcBef>
                <a:spcPct val="50000"/>
              </a:spcBef>
              <a:spcAft>
                <a:spcPct val="0"/>
              </a:spcAft>
              <a:buClr>
                <a:schemeClr val="tx1"/>
              </a:buClr>
              <a:buFont typeface="Wingdings" charset="2"/>
              <a:buChar char="v"/>
            </a:pPr>
            <a:r>
              <a:rPr lang="en-US" altLang="zh-CN" sz="2400" b="1" dirty="0"/>
              <a:t>Visual-semantic Similarity(VS)</a:t>
            </a:r>
          </a:p>
          <a:p>
            <a:pPr marL="457200" lvl="2" indent="0" fontAlgn="base">
              <a:spcBef>
                <a:spcPct val="50000"/>
              </a:spcBef>
              <a:spcAft>
                <a:spcPct val="0"/>
              </a:spcAft>
              <a:buClr>
                <a:schemeClr val="tx1"/>
              </a:buClr>
              <a:buNone/>
            </a:pPr>
            <a:r>
              <a:rPr lang="en-US" sz="2200" b="1" dirty="0">
                <a:ea typeface="华文中宋" panose="02010600040101010101" pitchFamily="2" charset="-122"/>
              </a:rPr>
              <a:t> VS </a:t>
            </a:r>
            <a:r>
              <a:rPr lang="en-US" sz="2200" dirty="0">
                <a:ea typeface="华文中宋" panose="02010600040101010101" pitchFamily="2" charset="-122"/>
              </a:rPr>
              <a:t>measures the </a:t>
            </a:r>
            <a:r>
              <a:rPr lang="en-US" sz="2200" dirty="0">
                <a:solidFill>
                  <a:srgbClr val="0070C0"/>
                </a:solidFill>
                <a:ea typeface="华文中宋" panose="02010600040101010101" pitchFamily="2" charset="-122"/>
              </a:rPr>
              <a:t>alignment</a:t>
            </a:r>
            <a:r>
              <a:rPr lang="en-US" sz="2200" dirty="0">
                <a:ea typeface="华文中宋" panose="02010600040101010101" pitchFamily="2" charset="-122"/>
              </a:rPr>
              <a:t> between generated images and conditioned texts.</a:t>
            </a:r>
          </a:p>
          <a:p>
            <a:endParaRPr lang="en-US" sz="2109" dirty="0"/>
          </a:p>
        </p:txBody>
      </p:sp>
      <p:sp>
        <p:nvSpPr>
          <p:cNvPr id="11" name="Content Placeholder 2"/>
          <p:cNvSpPr txBox="1">
            <a:spLocks/>
          </p:cNvSpPr>
          <p:nvPr/>
        </p:nvSpPr>
        <p:spPr>
          <a:xfrm>
            <a:off x="1329675" y="4109800"/>
            <a:ext cx="6686550" cy="959135"/>
          </a:xfrm>
          <a:prstGeom prst="rect">
            <a:avLst/>
          </a:prstGeom>
        </p:spPr>
        <p:txBody>
          <a:bodyPr vert="horz" lIns="68580" tIns="34290" rIns="68580" bIns="34290" rtlCol="0">
            <a:normAutofit/>
          </a:bodyPr>
          <a:lstStyle>
            <a:lvl1pPr marL="342900" indent="-342900" algn="l" defTabSz="914400" rtl="0" eaLnBrk="1" latinLnBrk="0" hangingPunct="1">
              <a:spcBef>
                <a:spcPct val="20000"/>
              </a:spcBef>
              <a:buFont typeface="Wingdings" pitchFamily="2" charset="2"/>
              <a:buChar char="Ø"/>
              <a:defRPr sz="3200" kern="1200">
                <a:solidFill>
                  <a:schemeClr val="tx1"/>
                </a:solidFill>
                <a:latin typeface="+mn-lt"/>
                <a:ea typeface="+mn-ea"/>
                <a:cs typeface="+mn-cs"/>
              </a:defRPr>
            </a:lvl1pPr>
            <a:lvl2pPr marL="742950" indent="-285750" algn="l" defTabSz="914400" rtl="0" eaLnBrk="1" latinLnBrk="0" hangingPunct="1">
              <a:spcBef>
                <a:spcPct val="20000"/>
              </a:spcBef>
              <a:buFont typeface="Wingdings" pitchFamily="2" charset="2"/>
              <a:buChar char="p"/>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Wingdings" pitchFamily="2" charset="2"/>
              <a:buChar char="ü"/>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Wingdings" pitchFamily="2" charset="2"/>
              <a:buChar char="l"/>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Wingdings" pitchFamily="2" charset="2"/>
              <a:buChar char="u"/>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Wingdings" charset="2"/>
              <a:buChar char="v"/>
            </a:pPr>
            <a:endParaRPr lang="en-US" sz="1200" dirty="0"/>
          </a:p>
        </p:txBody>
      </p:sp>
      <p:sp>
        <p:nvSpPr>
          <p:cNvPr id="7" name="Title 1"/>
          <p:cNvSpPr>
            <a:spLocks noGrp="1"/>
          </p:cNvSpPr>
          <p:nvPr>
            <p:ph type="title"/>
          </p:nvPr>
        </p:nvSpPr>
        <p:spPr>
          <a:xfrm>
            <a:off x="498475" y="700216"/>
            <a:ext cx="8147051" cy="659398"/>
          </a:xfrm>
        </p:spPr>
        <p:txBody>
          <a:bodyPr/>
          <a:lstStyle/>
          <a:p>
            <a:r>
              <a:rPr lang="en-US" altLang="zh-CN" dirty="0"/>
              <a:t>Experiments</a:t>
            </a:r>
            <a:endParaRPr lang="zh-CN" altLang="en-US" dirty="0"/>
          </a:p>
        </p:txBody>
      </p:sp>
      <p:pic>
        <p:nvPicPr>
          <p:cNvPr id="4" name="图片 3"/>
          <p:cNvPicPr>
            <a:picLocks noChangeAspect="1"/>
          </p:cNvPicPr>
          <p:nvPr/>
        </p:nvPicPr>
        <p:blipFill>
          <a:blip r:embed="rId3"/>
          <a:stretch>
            <a:fillRect/>
          </a:stretch>
        </p:blipFill>
        <p:spPr>
          <a:xfrm>
            <a:off x="882000" y="3142031"/>
            <a:ext cx="7581900" cy="2705100"/>
          </a:xfrm>
          <a:prstGeom prst="rect">
            <a:avLst/>
          </a:prstGeom>
        </p:spPr>
      </p:pic>
      <p:sp>
        <p:nvSpPr>
          <p:cNvPr id="5" name="灯片编号占位符 4"/>
          <p:cNvSpPr>
            <a:spLocks noGrp="1"/>
          </p:cNvSpPr>
          <p:nvPr>
            <p:ph type="sldNum" sz="quarter" idx="12"/>
          </p:nvPr>
        </p:nvSpPr>
        <p:spPr/>
        <p:txBody>
          <a:bodyPr/>
          <a:lstStyle/>
          <a:p>
            <a:fld id="{FE3D4E1D-4661-9846-8161-CD16D23C16A9}" type="slidenum">
              <a:rPr kumimoji="1" lang="zh-CN" altLang="en-US" smtClean="0"/>
              <a:t>21</a:t>
            </a:fld>
            <a:endParaRPr kumimoji="1" lang="zh-CN" altLang="en-US"/>
          </a:p>
        </p:txBody>
      </p:sp>
    </p:spTree>
    <p:extLst>
      <p:ext uri="{BB962C8B-B14F-4D97-AF65-F5344CB8AC3E}">
        <p14:creationId xmlns:p14="http://schemas.microsoft.com/office/powerpoint/2010/main" val="8063377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64607" y="1573411"/>
            <a:ext cx="7880919" cy="970340"/>
          </a:xfrm>
        </p:spPr>
        <p:txBody>
          <a:bodyPr>
            <a:normAutofit/>
          </a:bodyPr>
          <a:lstStyle/>
          <a:p>
            <a:pPr marL="342900" lvl="1" indent="-342900" fontAlgn="base">
              <a:spcBef>
                <a:spcPct val="50000"/>
              </a:spcBef>
              <a:spcAft>
                <a:spcPct val="0"/>
              </a:spcAft>
              <a:buClr>
                <a:schemeClr val="tx1"/>
              </a:buClr>
              <a:buFont typeface="Wingdings" charset="2"/>
              <a:buChar char="v"/>
            </a:pPr>
            <a:r>
              <a:rPr lang="en-US" altLang="zh-CN" sz="2400" b="1" dirty="0">
                <a:ea typeface="华文中宋" panose="02010600040101010101" pitchFamily="2" charset="-122"/>
              </a:rPr>
              <a:t> Qualitative Results</a:t>
            </a:r>
          </a:p>
        </p:txBody>
      </p:sp>
      <p:sp>
        <p:nvSpPr>
          <p:cNvPr id="11" name="Content Placeholder 2"/>
          <p:cNvSpPr txBox="1">
            <a:spLocks/>
          </p:cNvSpPr>
          <p:nvPr/>
        </p:nvSpPr>
        <p:spPr>
          <a:xfrm>
            <a:off x="1329675" y="4109800"/>
            <a:ext cx="6686550" cy="959135"/>
          </a:xfrm>
          <a:prstGeom prst="rect">
            <a:avLst/>
          </a:prstGeom>
        </p:spPr>
        <p:txBody>
          <a:bodyPr vert="horz" lIns="68580" tIns="34290" rIns="68580" bIns="34290" rtlCol="0">
            <a:normAutofit/>
          </a:bodyPr>
          <a:lstStyle>
            <a:lvl1pPr marL="342900" indent="-342900" algn="l" defTabSz="914400" rtl="0" eaLnBrk="1" latinLnBrk="0" hangingPunct="1">
              <a:spcBef>
                <a:spcPct val="20000"/>
              </a:spcBef>
              <a:buFont typeface="Wingdings" pitchFamily="2" charset="2"/>
              <a:buChar char="Ø"/>
              <a:defRPr sz="3200" kern="1200">
                <a:solidFill>
                  <a:schemeClr val="tx1"/>
                </a:solidFill>
                <a:latin typeface="+mn-lt"/>
                <a:ea typeface="+mn-ea"/>
                <a:cs typeface="+mn-cs"/>
              </a:defRPr>
            </a:lvl1pPr>
            <a:lvl2pPr marL="742950" indent="-285750" algn="l" defTabSz="914400" rtl="0" eaLnBrk="1" latinLnBrk="0" hangingPunct="1">
              <a:spcBef>
                <a:spcPct val="20000"/>
              </a:spcBef>
              <a:buFont typeface="Wingdings" pitchFamily="2" charset="2"/>
              <a:buChar char="p"/>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Wingdings" pitchFamily="2" charset="2"/>
              <a:buChar char="ü"/>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Wingdings" pitchFamily="2" charset="2"/>
              <a:buChar char="l"/>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Wingdings" pitchFamily="2" charset="2"/>
              <a:buChar char="u"/>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Wingdings" charset="2"/>
              <a:buChar char="v"/>
            </a:pPr>
            <a:endParaRPr lang="en-US" sz="1200" dirty="0"/>
          </a:p>
        </p:txBody>
      </p:sp>
      <p:sp>
        <p:nvSpPr>
          <p:cNvPr id="6" name="Title 1"/>
          <p:cNvSpPr>
            <a:spLocks noGrp="1"/>
          </p:cNvSpPr>
          <p:nvPr>
            <p:ph type="title"/>
          </p:nvPr>
        </p:nvSpPr>
        <p:spPr>
          <a:xfrm>
            <a:off x="498475" y="700216"/>
            <a:ext cx="8147051" cy="659398"/>
          </a:xfrm>
        </p:spPr>
        <p:txBody>
          <a:bodyPr/>
          <a:lstStyle/>
          <a:p>
            <a:r>
              <a:rPr lang="en-US" altLang="zh-CN" dirty="0"/>
              <a:t>Experiments</a:t>
            </a:r>
            <a:endParaRPr lang="zh-CN" altLang="en-US" dirty="0"/>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5706" y="2514908"/>
            <a:ext cx="8745423" cy="3189784"/>
          </a:xfrm>
          <a:prstGeom prst="rect">
            <a:avLst/>
          </a:prstGeom>
        </p:spPr>
      </p:pic>
      <p:sp>
        <p:nvSpPr>
          <p:cNvPr id="7" name="灯片编号占位符 6"/>
          <p:cNvSpPr>
            <a:spLocks noGrp="1"/>
          </p:cNvSpPr>
          <p:nvPr>
            <p:ph type="sldNum" sz="quarter" idx="12"/>
          </p:nvPr>
        </p:nvSpPr>
        <p:spPr/>
        <p:txBody>
          <a:bodyPr/>
          <a:lstStyle/>
          <a:p>
            <a:fld id="{FE3D4E1D-4661-9846-8161-CD16D23C16A9}" type="slidenum">
              <a:rPr kumimoji="1" lang="zh-CN" altLang="en-US" smtClean="0"/>
              <a:t>22</a:t>
            </a:fld>
            <a:endParaRPr kumimoji="1" lang="zh-CN" altLang="en-US"/>
          </a:p>
        </p:txBody>
      </p:sp>
    </p:spTree>
    <p:extLst>
      <p:ext uri="{BB962C8B-B14F-4D97-AF65-F5344CB8AC3E}">
        <p14:creationId xmlns:p14="http://schemas.microsoft.com/office/powerpoint/2010/main" val="34428831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64607" y="1573411"/>
            <a:ext cx="7880919" cy="970340"/>
          </a:xfrm>
        </p:spPr>
        <p:txBody>
          <a:bodyPr>
            <a:normAutofit/>
          </a:bodyPr>
          <a:lstStyle/>
          <a:p>
            <a:pPr marL="342900" lvl="1" indent="-342900" fontAlgn="base">
              <a:spcBef>
                <a:spcPct val="50000"/>
              </a:spcBef>
              <a:spcAft>
                <a:spcPct val="0"/>
              </a:spcAft>
              <a:buClr>
                <a:schemeClr val="tx1"/>
              </a:buClr>
              <a:buFont typeface="Wingdings" charset="2"/>
              <a:buChar char="v"/>
            </a:pPr>
            <a:r>
              <a:rPr lang="en-US" altLang="zh-CN" sz="2400" b="1" dirty="0">
                <a:ea typeface="华文中宋" panose="02010600040101010101" pitchFamily="2" charset="-122"/>
              </a:rPr>
              <a:t> t-SNE Results </a:t>
            </a:r>
          </a:p>
        </p:txBody>
      </p:sp>
      <p:sp>
        <p:nvSpPr>
          <p:cNvPr id="11" name="Content Placeholder 2"/>
          <p:cNvSpPr txBox="1">
            <a:spLocks/>
          </p:cNvSpPr>
          <p:nvPr/>
        </p:nvSpPr>
        <p:spPr>
          <a:xfrm>
            <a:off x="1329675" y="4109800"/>
            <a:ext cx="6686550" cy="959135"/>
          </a:xfrm>
          <a:prstGeom prst="rect">
            <a:avLst/>
          </a:prstGeom>
        </p:spPr>
        <p:txBody>
          <a:bodyPr vert="horz" lIns="68580" tIns="34290" rIns="68580" bIns="34290" rtlCol="0">
            <a:normAutofit/>
          </a:bodyPr>
          <a:lstStyle>
            <a:lvl1pPr marL="342900" indent="-342900" algn="l" defTabSz="914400" rtl="0" eaLnBrk="1" latinLnBrk="0" hangingPunct="1">
              <a:spcBef>
                <a:spcPct val="20000"/>
              </a:spcBef>
              <a:buFont typeface="Wingdings" pitchFamily="2" charset="2"/>
              <a:buChar char="Ø"/>
              <a:defRPr sz="3200" kern="1200">
                <a:solidFill>
                  <a:schemeClr val="tx1"/>
                </a:solidFill>
                <a:latin typeface="+mn-lt"/>
                <a:ea typeface="+mn-ea"/>
                <a:cs typeface="+mn-cs"/>
              </a:defRPr>
            </a:lvl1pPr>
            <a:lvl2pPr marL="742950" indent="-285750" algn="l" defTabSz="914400" rtl="0" eaLnBrk="1" latinLnBrk="0" hangingPunct="1">
              <a:spcBef>
                <a:spcPct val="20000"/>
              </a:spcBef>
              <a:buFont typeface="Wingdings" pitchFamily="2" charset="2"/>
              <a:buChar char="p"/>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Wingdings" pitchFamily="2" charset="2"/>
              <a:buChar char="ü"/>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Wingdings" pitchFamily="2" charset="2"/>
              <a:buChar char="l"/>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Wingdings" pitchFamily="2" charset="2"/>
              <a:buChar char="u"/>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Wingdings" charset="2"/>
              <a:buChar char="v"/>
            </a:pPr>
            <a:endParaRPr lang="en-US" sz="1200" dirty="0"/>
          </a:p>
        </p:txBody>
      </p:sp>
      <p:sp>
        <p:nvSpPr>
          <p:cNvPr id="6" name="Title 1"/>
          <p:cNvSpPr>
            <a:spLocks noGrp="1"/>
          </p:cNvSpPr>
          <p:nvPr>
            <p:ph type="title"/>
          </p:nvPr>
        </p:nvSpPr>
        <p:spPr>
          <a:xfrm>
            <a:off x="498475" y="700216"/>
            <a:ext cx="8147051" cy="659398"/>
          </a:xfrm>
        </p:spPr>
        <p:txBody>
          <a:bodyPr/>
          <a:lstStyle/>
          <a:p>
            <a:r>
              <a:rPr lang="en-US" altLang="zh-CN" dirty="0"/>
              <a:t>Experiments</a:t>
            </a:r>
            <a:endParaRPr lang="zh-CN" altLang="en-US" dirty="0"/>
          </a:p>
        </p:txBody>
      </p:sp>
      <p:sp>
        <p:nvSpPr>
          <p:cNvPr id="4" name="文本框 3"/>
          <p:cNvSpPr txBox="1"/>
          <p:nvPr/>
        </p:nvSpPr>
        <p:spPr>
          <a:xfrm>
            <a:off x="2059458" y="5994537"/>
            <a:ext cx="5956767" cy="369332"/>
          </a:xfrm>
          <a:prstGeom prst="rect">
            <a:avLst/>
          </a:prstGeom>
          <a:noFill/>
        </p:spPr>
        <p:txBody>
          <a:bodyPr wrap="square" rtlCol="0">
            <a:spAutoFit/>
          </a:bodyPr>
          <a:lstStyle/>
          <a:p>
            <a:r>
              <a:rPr lang="en-US" altLang="zh-CN" sz="1800" dirty="0"/>
              <a:t>HDGAN                                                              Ours</a:t>
            </a:r>
            <a:endParaRPr lang="zh-CN" altLang="en-US" sz="1800" dirty="0"/>
          </a:p>
        </p:txBody>
      </p:sp>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4607" y="2075936"/>
            <a:ext cx="7880919" cy="3920956"/>
          </a:xfrm>
          <a:prstGeom prst="rect">
            <a:avLst/>
          </a:prstGeom>
        </p:spPr>
      </p:pic>
      <p:sp>
        <p:nvSpPr>
          <p:cNvPr id="8" name="灯片编号占位符 7"/>
          <p:cNvSpPr>
            <a:spLocks noGrp="1"/>
          </p:cNvSpPr>
          <p:nvPr>
            <p:ph type="sldNum" sz="quarter" idx="12"/>
          </p:nvPr>
        </p:nvSpPr>
        <p:spPr/>
        <p:txBody>
          <a:bodyPr/>
          <a:lstStyle/>
          <a:p>
            <a:fld id="{FE3D4E1D-4661-9846-8161-CD16D23C16A9}" type="slidenum">
              <a:rPr kumimoji="1" lang="zh-CN" altLang="en-US" smtClean="0"/>
              <a:t>23</a:t>
            </a:fld>
            <a:endParaRPr kumimoji="1" lang="zh-CN" altLang="en-US"/>
          </a:p>
        </p:txBody>
      </p:sp>
    </p:spTree>
    <p:extLst>
      <p:ext uri="{BB962C8B-B14F-4D97-AF65-F5344CB8AC3E}">
        <p14:creationId xmlns:p14="http://schemas.microsoft.com/office/powerpoint/2010/main" val="2034173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64607" y="1573411"/>
            <a:ext cx="7880919" cy="970340"/>
          </a:xfrm>
        </p:spPr>
        <p:txBody>
          <a:bodyPr>
            <a:normAutofit/>
          </a:bodyPr>
          <a:lstStyle/>
          <a:p>
            <a:pPr marL="342900" lvl="1" indent="-342900" fontAlgn="base">
              <a:spcBef>
                <a:spcPct val="50000"/>
              </a:spcBef>
              <a:spcAft>
                <a:spcPct val="0"/>
              </a:spcAft>
              <a:buClr>
                <a:schemeClr val="tx1"/>
              </a:buClr>
              <a:buFont typeface="Wingdings" charset="2"/>
              <a:buChar char="v"/>
            </a:pPr>
            <a:r>
              <a:rPr lang="en-US" altLang="zh-CN" sz="2400" b="1" dirty="0">
                <a:ea typeface="华文中宋" panose="02010600040101010101" pitchFamily="2" charset="-122"/>
              </a:rPr>
              <a:t> Sentence Interpolation</a:t>
            </a:r>
          </a:p>
        </p:txBody>
      </p:sp>
      <p:sp>
        <p:nvSpPr>
          <p:cNvPr id="11" name="Content Placeholder 2"/>
          <p:cNvSpPr txBox="1">
            <a:spLocks/>
          </p:cNvSpPr>
          <p:nvPr/>
        </p:nvSpPr>
        <p:spPr>
          <a:xfrm>
            <a:off x="1329675" y="4109800"/>
            <a:ext cx="6686550" cy="959135"/>
          </a:xfrm>
          <a:prstGeom prst="rect">
            <a:avLst/>
          </a:prstGeom>
        </p:spPr>
        <p:txBody>
          <a:bodyPr vert="horz" lIns="68580" tIns="34290" rIns="68580" bIns="34290" rtlCol="0">
            <a:normAutofit/>
          </a:bodyPr>
          <a:lstStyle>
            <a:lvl1pPr marL="342900" indent="-342900" algn="l" defTabSz="914400" rtl="0" eaLnBrk="1" latinLnBrk="0" hangingPunct="1">
              <a:spcBef>
                <a:spcPct val="20000"/>
              </a:spcBef>
              <a:buFont typeface="Wingdings" pitchFamily="2" charset="2"/>
              <a:buChar char="Ø"/>
              <a:defRPr sz="3200" kern="1200">
                <a:solidFill>
                  <a:schemeClr val="tx1"/>
                </a:solidFill>
                <a:latin typeface="+mn-lt"/>
                <a:ea typeface="+mn-ea"/>
                <a:cs typeface="+mn-cs"/>
              </a:defRPr>
            </a:lvl1pPr>
            <a:lvl2pPr marL="742950" indent="-285750" algn="l" defTabSz="914400" rtl="0" eaLnBrk="1" latinLnBrk="0" hangingPunct="1">
              <a:spcBef>
                <a:spcPct val="20000"/>
              </a:spcBef>
              <a:buFont typeface="Wingdings" pitchFamily="2" charset="2"/>
              <a:buChar char="p"/>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Wingdings" pitchFamily="2" charset="2"/>
              <a:buChar char="ü"/>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Wingdings" pitchFamily="2" charset="2"/>
              <a:buChar char="l"/>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Wingdings" pitchFamily="2" charset="2"/>
              <a:buChar char="u"/>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Wingdings" charset="2"/>
              <a:buChar char="v"/>
            </a:pPr>
            <a:endParaRPr lang="en-US" sz="1200" dirty="0"/>
          </a:p>
        </p:txBody>
      </p:sp>
      <p:sp>
        <p:nvSpPr>
          <p:cNvPr id="6" name="Title 1"/>
          <p:cNvSpPr>
            <a:spLocks noGrp="1"/>
          </p:cNvSpPr>
          <p:nvPr>
            <p:ph type="title"/>
          </p:nvPr>
        </p:nvSpPr>
        <p:spPr>
          <a:xfrm>
            <a:off x="498475" y="700216"/>
            <a:ext cx="8147051" cy="659398"/>
          </a:xfrm>
        </p:spPr>
        <p:txBody>
          <a:bodyPr/>
          <a:lstStyle/>
          <a:p>
            <a:r>
              <a:rPr lang="en-US" altLang="zh-CN" dirty="0"/>
              <a:t>Experiments</a:t>
            </a:r>
            <a:endParaRPr lang="zh-CN" altLang="en-US" dirty="0"/>
          </a:p>
        </p:txBody>
      </p:sp>
      <p:pic>
        <p:nvPicPr>
          <p:cNvPr id="5" name="图片 4"/>
          <p:cNvPicPr>
            <a:picLocks noChangeAspect="1"/>
          </p:cNvPicPr>
          <p:nvPr/>
        </p:nvPicPr>
        <p:blipFill rotWithShape="1">
          <a:blip r:embed="rId3">
            <a:extLst>
              <a:ext uri="{28A0092B-C50C-407E-A947-70E740481C1C}">
                <a14:useLocalDpi xmlns:a14="http://schemas.microsoft.com/office/drawing/2010/main" val="0"/>
              </a:ext>
            </a:extLst>
          </a:blip>
          <a:srcRect b="49743"/>
          <a:stretch/>
        </p:blipFill>
        <p:spPr>
          <a:xfrm>
            <a:off x="113716" y="2254163"/>
            <a:ext cx="8927470" cy="1905945"/>
          </a:xfrm>
          <a:prstGeom prst="rect">
            <a:avLst/>
          </a:prstGeom>
        </p:spPr>
      </p:pic>
      <p:sp>
        <p:nvSpPr>
          <p:cNvPr id="7" name="灯片编号占位符 6"/>
          <p:cNvSpPr>
            <a:spLocks noGrp="1"/>
          </p:cNvSpPr>
          <p:nvPr>
            <p:ph type="sldNum" sz="quarter" idx="12"/>
          </p:nvPr>
        </p:nvSpPr>
        <p:spPr/>
        <p:txBody>
          <a:bodyPr/>
          <a:lstStyle/>
          <a:p>
            <a:fld id="{FE3D4E1D-4661-9846-8161-CD16D23C16A9}" type="slidenum">
              <a:rPr kumimoji="1" lang="zh-CN" altLang="en-US" smtClean="0"/>
              <a:t>24</a:t>
            </a:fld>
            <a:endParaRPr kumimoji="1" lang="zh-CN" altLang="en-US"/>
          </a:p>
        </p:txBody>
      </p:sp>
      <p:pic>
        <p:nvPicPr>
          <p:cNvPr id="8" name="图片 7"/>
          <p:cNvPicPr>
            <a:picLocks noChangeAspect="1"/>
          </p:cNvPicPr>
          <p:nvPr/>
        </p:nvPicPr>
        <p:blipFill rotWithShape="1">
          <a:blip r:embed="rId4">
            <a:extLst>
              <a:ext uri="{28A0092B-C50C-407E-A947-70E740481C1C}">
                <a14:useLocalDpi xmlns:a14="http://schemas.microsoft.com/office/drawing/2010/main" val="0"/>
              </a:ext>
            </a:extLst>
          </a:blip>
          <a:srcRect t="49729"/>
          <a:stretch/>
        </p:blipFill>
        <p:spPr>
          <a:xfrm>
            <a:off x="25941" y="4217773"/>
            <a:ext cx="8925318" cy="1906317"/>
          </a:xfrm>
          <a:prstGeom prst="rect">
            <a:avLst/>
          </a:prstGeom>
        </p:spPr>
      </p:pic>
    </p:spTree>
    <p:extLst>
      <p:ext uri="{BB962C8B-B14F-4D97-AF65-F5344CB8AC3E}">
        <p14:creationId xmlns:p14="http://schemas.microsoft.com/office/powerpoint/2010/main" val="364556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linds(horizontal)">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98475" y="1923162"/>
            <a:ext cx="8406628" cy="4373276"/>
          </a:xfrm>
        </p:spPr>
        <p:txBody>
          <a:bodyPr>
            <a:normAutofit/>
          </a:bodyPr>
          <a:lstStyle/>
          <a:p>
            <a:pPr marL="257175" indent="-257175" algn="just">
              <a:spcBef>
                <a:spcPct val="20000"/>
              </a:spcBef>
              <a:buFont typeface="Wingdings" charset="2"/>
              <a:buChar char="v"/>
            </a:pPr>
            <a:r>
              <a:rPr lang="en-US" altLang="zh-CN" sz="2000" dirty="0">
                <a:cs typeface="Calibri" panose="020F0502020204030204" pitchFamily="34" charset="0"/>
              </a:rPr>
              <a:t>We propose Perceptual Pyramid Adversarial Network (PPAN), which </a:t>
            </a:r>
            <a:r>
              <a:rPr lang="en-US" altLang="zh-CN" sz="2000" dirty="0">
                <a:solidFill>
                  <a:srgbClr val="0070C0"/>
                </a:solidFill>
                <a:cs typeface="Calibri" panose="020F0502020204030204" pitchFamily="34" charset="0"/>
              </a:rPr>
              <a:t>optimizes largely the training procedur</a:t>
            </a:r>
            <a:r>
              <a:rPr lang="en-US" altLang="zh-CN" sz="2000" dirty="0">
                <a:solidFill>
                  <a:schemeClr val="accent3">
                    <a:lumMod val="75000"/>
                  </a:schemeClr>
                </a:solidFill>
                <a:cs typeface="Calibri" panose="020F0502020204030204" pitchFamily="34" charset="0"/>
              </a:rPr>
              <a:t>e</a:t>
            </a:r>
            <a:r>
              <a:rPr lang="en-US" altLang="zh-CN" sz="2000" dirty="0">
                <a:cs typeface="Calibri" panose="020F0502020204030204" pitchFamily="34" charset="0"/>
              </a:rPr>
              <a:t> of text-to-image.</a:t>
            </a:r>
          </a:p>
          <a:p>
            <a:pPr marL="257175" indent="-257175" algn="just">
              <a:spcBef>
                <a:spcPct val="20000"/>
              </a:spcBef>
              <a:buFont typeface="Wingdings" charset="2"/>
              <a:buChar char="v"/>
            </a:pPr>
            <a:endParaRPr lang="en-US" altLang="zh-CN" sz="2000" dirty="0">
              <a:cs typeface="Calibri" panose="020F0502020204030204" pitchFamily="34" charset="0"/>
            </a:endParaRPr>
          </a:p>
          <a:p>
            <a:pPr marL="257175" indent="-257175" algn="just">
              <a:spcBef>
                <a:spcPct val="20000"/>
              </a:spcBef>
              <a:buFont typeface="Wingdings" charset="2"/>
              <a:buChar char="v"/>
            </a:pPr>
            <a:r>
              <a:rPr lang="en-US" altLang="zh-CN" sz="2000" dirty="0">
                <a:cs typeface="Calibri" panose="020F0502020204030204" pitchFamily="34" charset="0"/>
              </a:rPr>
              <a:t>PPAN has </a:t>
            </a:r>
            <a:r>
              <a:rPr lang="en-US" altLang="zh-CN" sz="2000" dirty="0">
                <a:solidFill>
                  <a:srgbClr val="0070C0"/>
                </a:solidFill>
                <a:cs typeface="Calibri" panose="020F0502020204030204" pitchFamily="34" charset="0"/>
              </a:rPr>
              <a:t>a highly structured network</a:t>
            </a:r>
            <a:r>
              <a:rPr lang="en-US" altLang="zh-CN" sz="2000" dirty="0">
                <a:cs typeface="Calibri" panose="020F0502020204030204" pitchFamily="34" charset="0"/>
              </a:rPr>
              <a:t>, which consists of one generator and three multi-purpose discriminators.</a:t>
            </a:r>
          </a:p>
          <a:p>
            <a:pPr marL="257175" indent="-257175" algn="just">
              <a:spcBef>
                <a:spcPct val="20000"/>
              </a:spcBef>
              <a:buFont typeface="Wingdings" charset="2"/>
              <a:buChar char="v"/>
            </a:pPr>
            <a:endParaRPr lang="en-US" altLang="zh-CN" sz="2000" dirty="0">
              <a:cs typeface="Calibri" panose="020F0502020204030204" pitchFamily="34" charset="0"/>
            </a:endParaRPr>
          </a:p>
          <a:p>
            <a:pPr marL="257175" indent="-257175" algn="just">
              <a:spcBef>
                <a:spcPct val="20000"/>
              </a:spcBef>
              <a:buFont typeface="Wingdings" charset="2"/>
              <a:buChar char="v"/>
            </a:pPr>
            <a:r>
              <a:rPr lang="en-US" altLang="zh-CN" sz="2000" dirty="0">
                <a:cs typeface="Calibri" panose="020F0502020204030204" pitchFamily="34" charset="0"/>
              </a:rPr>
              <a:t>Multi-purpose GAN guarantees </a:t>
            </a:r>
            <a:r>
              <a:rPr lang="en-US" altLang="zh-CN" sz="2000" dirty="0">
                <a:solidFill>
                  <a:srgbClr val="0070C0"/>
                </a:solidFill>
                <a:cs typeface="Calibri" panose="020F0502020204030204" pitchFamily="34" charset="0"/>
              </a:rPr>
              <a:t>semantic consistency, image fidelity and class invariance</a:t>
            </a:r>
            <a:r>
              <a:rPr lang="en-US" altLang="zh-CN" sz="2000" dirty="0">
                <a:cs typeface="Calibri" panose="020F0502020204030204" pitchFamily="34" charset="0"/>
              </a:rPr>
              <a:t> of generated images.</a:t>
            </a:r>
          </a:p>
          <a:p>
            <a:pPr marL="0" indent="0" algn="just">
              <a:spcBef>
                <a:spcPct val="20000"/>
              </a:spcBef>
              <a:buNone/>
            </a:pPr>
            <a:endParaRPr lang="en-US" altLang="zh-CN" sz="2000" dirty="0">
              <a:cs typeface="Calibri" panose="020F0502020204030204" pitchFamily="34" charset="0"/>
            </a:endParaRPr>
          </a:p>
          <a:p>
            <a:pPr marL="257175" indent="-257175" algn="just">
              <a:spcBef>
                <a:spcPct val="20000"/>
              </a:spcBef>
              <a:buFont typeface="Wingdings" charset="2"/>
              <a:buChar char="v"/>
            </a:pPr>
            <a:r>
              <a:rPr lang="en-US" altLang="zh-CN" sz="2000" dirty="0">
                <a:cs typeface="Calibri" panose="020F0502020204030204" pitchFamily="34" charset="0"/>
              </a:rPr>
              <a:t>Experiments on two datasets show that PPAN can outperform other methods to achieve </a:t>
            </a:r>
            <a:r>
              <a:rPr lang="en-US" altLang="zh-CN" sz="2000" dirty="0">
                <a:solidFill>
                  <a:srgbClr val="0070C0"/>
                </a:solidFill>
                <a:cs typeface="Calibri" panose="020F0502020204030204" pitchFamily="34" charset="0"/>
              </a:rPr>
              <a:t>the state-of-the-art performance </a:t>
            </a:r>
            <a:r>
              <a:rPr lang="en-US" altLang="zh-CN" sz="2000" dirty="0">
                <a:cs typeface="Calibri" panose="020F0502020204030204" pitchFamily="34" charset="0"/>
              </a:rPr>
              <a:t>in  Inception Score and Visual-semantic Similarity.</a:t>
            </a:r>
            <a:endParaRPr lang="en-US" altLang="zh-CN" sz="2800" dirty="0"/>
          </a:p>
        </p:txBody>
      </p:sp>
      <p:sp>
        <p:nvSpPr>
          <p:cNvPr id="11" name="Content Placeholder 2"/>
          <p:cNvSpPr txBox="1">
            <a:spLocks/>
          </p:cNvSpPr>
          <p:nvPr/>
        </p:nvSpPr>
        <p:spPr>
          <a:xfrm>
            <a:off x="1329675" y="4109800"/>
            <a:ext cx="6686550" cy="959135"/>
          </a:xfrm>
          <a:prstGeom prst="rect">
            <a:avLst/>
          </a:prstGeom>
        </p:spPr>
        <p:txBody>
          <a:bodyPr vert="horz" lIns="68580" tIns="34290" rIns="68580" bIns="34290" rtlCol="0">
            <a:normAutofit/>
          </a:bodyPr>
          <a:lstStyle>
            <a:lvl1pPr marL="342900" indent="-342900" algn="l" defTabSz="914400" rtl="0" eaLnBrk="1" latinLnBrk="0" hangingPunct="1">
              <a:spcBef>
                <a:spcPct val="20000"/>
              </a:spcBef>
              <a:buFont typeface="Wingdings" pitchFamily="2" charset="2"/>
              <a:buChar char="Ø"/>
              <a:defRPr sz="3200" kern="1200">
                <a:solidFill>
                  <a:schemeClr val="tx1"/>
                </a:solidFill>
                <a:latin typeface="+mn-lt"/>
                <a:ea typeface="+mn-ea"/>
                <a:cs typeface="+mn-cs"/>
              </a:defRPr>
            </a:lvl1pPr>
            <a:lvl2pPr marL="742950" indent="-285750" algn="l" defTabSz="914400" rtl="0" eaLnBrk="1" latinLnBrk="0" hangingPunct="1">
              <a:spcBef>
                <a:spcPct val="20000"/>
              </a:spcBef>
              <a:buFont typeface="Wingdings" pitchFamily="2" charset="2"/>
              <a:buChar char="p"/>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Wingdings" pitchFamily="2" charset="2"/>
              <a:buChar char="ü"/>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Wingdings" pitchFamily="2" charset="2"/>
              <a:buChar char="l"/>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Wingdings" pitchFamily="2" charset="2"/>
              <a:buChar char="u"/>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en-US" sz="1200" dirty="0"/>
          </a:p>
        </p:txBody>
      </p:sp>
      <p:sp>
        <p:nvSpPr>
          <p:cNvPr id="5" name="Title 1"/>
          <p:cNvSpPr>
            <a:spLocks noGrp="1"/>
          </p:cNvSpPr>
          <p:nvPr>
            <p:ph type="title"/>
          </p:nvPr>
        </p:nvSpPr>
        <p:spPr>
          <a:xfrm>
            <a:off x="498475" y="700216"/>
            <a:ext cx="8147051" cy="659398"/>
          </a:xfrm>
        </p:spPr>
        <p:txBody>
          <a:bodyPr/>
          <a:lstStyle/>
          <a:p>
            <a:r>
              <a:rPr lang="en-US" altLang="zh-CN" dirty="0"/>
              <a:t>Conclusions</a:t>
            </a:r>
            <a:endParaRPr lang="zh-CN" altLang="en-US" dirty="0"/>
          </a:p>
        </p:txBody>
      </p:sp>
      <p:sp>
        <p:nvSpPr>
          <p:cNvPr id="2" name="灯片编号占位符 1"/>
          <p:cNvSpPr>
            <a:spLocks noGrp="1"/>
          </p:cNvSpPr>
          <p:nvPr>
            <p:ph type="sldNum" sz="quarter" idx="12"/>
          </p:nvPr>
        </p:nvSpPr>
        <p:spPr/>
        <p:txBody>
          <a:bodyPr/>
          <a:lstStyle/>
          <a:p>
            <a:fld id="{FE3D4E1D-4661-9846-8161-CD16D23C16A9}" type="slidenum">
              <a:rPr kumimoji="1" lang="zh-CN" altLang="en-US" smtClean="0"/>
              <a:t>25</a:t>
            </a:fld>
            <a:endParaRPr kumimoji="1" lang="zh-CN" altLang="en-US"/>
          </a:p>
        </p:txBody>
      </p:sp>
    </p:spTree>
    <p:extLst>
      <p:ext uri="{BB962C8B-B14F-4D97-AF65-F5344CB8AC3E}">
        <p14:creationId xmlns:p14="http://schemas.microsoft.com/office/powerpoint/2010/main" val="2940800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barn(inVertical)">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barn(inVertical)">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barn(inVertical)">
                                      <p:cBhvr>
                                        <p:cTn id="2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771900" y="3600450"/>
            <a:ext cx="1627943" cy="715581"/>
          </a:xfrm>
          <a:prstGeom prst="rect">
            <a:avLst/>
          </a:prstGeom>
          <a:noFill/>
        </p:spPr>
        <p:txBody>
          <a:bodyPr wrap="square" rtlCol="0">
            <a:spAutoFit/>
          </a:bodyPr>
          <a:lstStyle/>
          <a:p>
            <a:r>
              <a:rPr lang="en-US" sz="4050" dirty="0"/>
              <a:t>Q&amp;A</a:t>
            </a:r>
          </a:p>
        </p:txBody>
      </p:sp>
      <p:sp>
        <p:nvSpPr>
          <p:cNvPr id="2" name="灯片编号占位符 1"/>
          <p:cNvSpPr>
            <a:spLocks noGrp="1"/>
          </p:cNvSpPr>
          <p:nvPr>
            <p:ph type="sldNum" sz="quarter" idx="12"/>
          </p:nvPr>
        </p:nvSpPr>
        <p:spPr/>
        <p:txBody>
          <a:bodyPr/>
          <a:lstStyle/>
          <a:p>
            <a:fld id="{FE3D4E1D-4661-9846-8161-CD16D23C16A9}" type="slidenum">
              <a:rPr kumimoji="1" lang="zh-CN" altLang="en-US" smtClean="0"/>
              <a:t>26</a:t>
            </a:fld>
            <a:endParaRPr kumimoji="1" lang="zh-CN" altLang="en-US"/>
          </a:p>
        </p:txBody>
      </p:sp>
    </p:spTree>
    <p:extLst>
      <p:ext uri="{BB962C8B-B14F-4D97-AF65-F5344CB8AC3E}">
        <p14:creationId xmlns:p14="http://schemas.microsoft.com/office/powerpoint/2010/main" val="41156109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p:cNvSpPr>
            <a:spLocks noGrp="1"/>
          </p:cNvSpPr>
          <p:nvPr>
            <p:ph idx="1"/>
          </p:nvPr>
        </p:nvSpPr>
        <p:spPr>
          <a:xfrm>
            <a:off x="1600200" y="1828800"/>
            <a:ext cx="5543550" cy="3429000"/>
          </a:xfrm>
          <a:noFill/>
        </p:spPr>
        <p:txBody>
          <a:bodyPr>
            <a:normAutofit/>
          </a:bodyPr>
          <a:lstStyle/>
          <a:p>
            <a:pPr>
              <a:lnSpc>
                <a:spcPct val="90000"/>
              </a:lnSpc>
              <a:buClr>
                <a:schemeClr val="tx2">
                  <a:lumMod val="60000"/>
                  <a:lumOff val="40000"/>
                </a:schemeClr>
              </a:buClr>
              <a:buSzPct val="75000"/>
              <a:buFont typeface="Wingdings" charset="2"/>
              <a:buChar char="v"/>
            </a:pPr>
            <a:r>
              <a:rPr kumimoji="1" lang="en-US" altLang="zh-CN" dirty="0">
                <a:ea typeface="新細明體" charset="-120"/>
              </a:rPr>
              <a:t> Introduction</a:t>
            </a:r>
          </a:p>
          <a:p>
            <a:pPr>
              <a:lnSpc>
                <a:spcPct val="90000"/>
              </a:lnSpc>
              <a:buClr>
                <a:schemeClr val="tx2">
                  <a:lumMod val="60000"/>
                  <a:lumOff val="40000"/>
                </a:schemeClr>
              </a:buClr>
              <a:buSzPct val="75000"/>
              <a:buFont typeface="Wingdings" charset="2"/>
              <a:buChar char="v"/>
            </a:pPr>
            <a:r>
              <a:rPr kumimoji="1" lang="en-US" altLang="zh-CN" dirty="0">
                <a:solidFill>
                  <a:schemeClr val="bg1">
                    <a:lumMod val="85000"/>
                  </a:schemeClr>
                </a:solidFill>
                <a:ea typeface="新細明體" charset="-120"/>
              </a:rPr>
              <a:t> Related Work</a:t>
            </a:r>
          </a:p>
          <a:p>
            <a:pPr>
              <a:lnSpc>
                <a:spcPct val="90000"/>
              </a:lnSpc>
              <a:buClr>
                <a:schemeClr val="tx2">
                  <a:lumMod val="60000"/>
                  <a:lumOff val="40000"/>
                </a:schemeClr>
              </a:buClr>
              <a:buSzPct val="75000"/>
              <a:buFont typeface="Wingdings" charset="2"/>
              <a:buChar char="v"/>
            </a:pPr>
            <a:r>
              <a:rPr kumimoji="1" lang="en-US" altLang="zh-CN" dirty="0">
                <a:solidFill>
                  <a:schemeClr val="bg1">
                    <a:lumMod val="85000"/>
                  </a:schemeClr>
                </a:solidFill>
                <a:ea typeface="新細明體" charset="-120"/>
              </a:rPr>
              <a:t> Our Method</a:t>
            </a:r>
            <a:endParaRPr kumimoji="1" lang="en-US" altLang="zh-CN" sz="1800" dirty="0">
              <a:solidFill>
                <a:schemeClr val="bg1">
                  <a:lumMod val="85000"/>
                </a:schemeClr>
              </a:solidFill>
              <a:ea typeface="新細明體" charset="-120"/>
            </a:endParaRPr>
          </a:p>
          <a:p>
            <a:pPr>
              <a:lnSpc>
                <a:spcPct val="90000"/>
              </a:lnSpc>
              <a:buClr>
                <a:schemeClr val="tx2">
                  <a:lumMod val="60000"/>
                  <a:lumOff val="40000"/>
                </a:schemeClr>
              </a:buClr>
              <a:buSzPct val="75000"/>
              <a:buFont typeface="Wingdings" charset="2"/>
              <a:buChar char="v"/>
            </a:pPr>
            <a:r>
              <a:rPr kumimoji="1" lang="en-US" altLang="zh-CN" dirty="0">
                <a:solidFill>
                  <a:schemeClr val="bg1">
                    <a:lumMod val="85000"/>
                  </a:schemeClr>
                </a:solidFill>
                <a:ea typeface="新細明體" charset="-120"/>
              </a:rPr>
              <a:t> Experiments and Results</a:t>
            </a:r>
          </a:p>
        </p:txBody>
      </p:sp>
      <p:sp>
        <p:nvSpPr>
          <p:cNvPr id="4" name="Title 1"/>
          <p:cNvSpPr>
            <a:spLocks noGrp="1"/>
          </p:cNvSpPr>
          <p:nvPr>
            <p:ph type="title"/>
          </p:nvPr>
        </p:nvSpPr>
        <p:spPr>
          <a:xfrm>
            <a:off x="498475" y="700216"/>
            <a:ext cx="8147051" cy="659398"/>
          </a:xfrm>
        </p:spPr>
        <p:txBody>
          <a:bodyPr/>
          <a:lstStyle/>
          <a:p>
            <a:r>
              <a:rPr lang="en-US" altLang="zh-CN" dirty="0"/>
              <a:t>Outline</a:t>
            </a:r>
            <a:endParaRPr lang="zh-CN" altLang="en-US" dirty="0"/>
          </a:p>
        </p:txBody>
      </p:sp>
      <p:sp>
        <p:nvSpPr>
          <p:cNvPr id="2" name="灯片编号占位符 1"/>
          <p:cNvSpPr>
            <a:spLocks noGrp="1"/>
          </p:cNvSpPr>
          <p:nvPr>
            <p:ph type="sldNum" sz="quarter" idx="12"/>
          </p:nvPr>
        </p:nvSpPr>
        <p:spPr/>
        <p:txBody>
          <a:bodyPr/>
          <a:lstStyle/>
          <a:p>
            <a:fld id="{FE3D4E1D-4661-9846-8161-CD16D23C16A9}" type="slidenum">
              <a:rPr kumimoji="1" lang="zh-CN" altLang="en-US" smtClean="0"/>
              <a:t>3</a:t>
            </a:fld>
            <a:endParaRPr kumimoji="1" lang="zh-CN" altLang="en-US"/>
          </a:p>
        </p:txBody>
      </p:sp>
    </p:spTree>
    <p:extLst>
      <p:ext uri="{BB962C8B-B14F-4D97-AF65-F5344CB8AC3E}">
        <p14:creationId xmlns:p14="http://schemas.microsoft.com/office/powerpoint/2010/main" val="30856081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p:cNvSpPr>
            <a:spLocks noGrp="1"/>
          </p:cNvSpPr>
          <p:nvPr>
            <p:ph idx="1"/>
          </p:nvPr>
        </p:nvSpPr>
        <p:spPr>
          <a:xfrm>
            <a:off x="0" y="1541077"/>
            <a:ext cx="9801312" cy="1306518"/>
          </a:xfrm>
        </p:spPr>
        <p:txBody>
          <a:bodyPr>
            <a:normAutofit/>
          </a:bodyPr>
          <a:lstStyle/>
          <a:p>
            <a:pPr marL="342900" lvl="1" indent="-342900" fontAlgn="base">
              <a:lnSpc>
                <a:spcPct val="90000"/>
              </a:lnSpc>
              <a:spcBef>
                <a:spcPct val="50000"/>
              </a:spcBef>
              <a:spcAft>
                <a:spcPct val="0"/>
              </a:spcAft>
              <a:buClr>
                <a:schemeClr val="tx1"/>
              </a:buClr>
              <a:buFont typeface="Wingdings" charset="2"/>
              <a:buChar char="v"/>
            </a:pPr>
            <a:r>
              <a:rPr lang="en-US" b="1" dirty="0">
                <a:ea typeface="华文中宋" panose="02010600040101010101" pitchFamily="2" charset="-122"/>
              </a:rPr>
              <a:t>Problem Statement</a:t>
            </a:r>
          </a:p>
          <a:p>
            <a:pPr marL="0" lvl="1" indent="0" fontAlgn="base">
              <a:lnSpc>
                <a:spcPct val="90000"/>
              </a:lnSpc>
              <a:spcBef>
                <a:spcPct val="50000"/>
              </a:spcBef>
              <a:spcAft>
                <a:spcPct val="0"/>
              </a:spcAft>
              <a:buClr>
                <a:schemeClr val="tx1"/>
              </a:buClr>
              <a:buNone/>
            </a:pPr>
            <a:r>
              <a:rPr lang="en-US" altLang="zh-CN" sz="1900" b="1" dirty="0">
                <a:solidFill>
                  <a:schemeClr val="tx1"/>
                </a:solidFill>
                <a:ea typeface="华文中宋" panose="02010600040101010101" pitchFamily="2" charset="-122"/>
              </a:rPr>
              <a:t>       </a:t>
            </a:r>
            <a:r>
              <a:rPr lang="en-US" altLang="zh-CN" sz="1900" dirty="0">
                <a:solidFill>
                  <a:schemeClr val="tx1"/>
                </a:solidFill>
              </a:rPr>
              <a:t>Text-to-image synthesis </a:t>
            </a:r>
            <a:r>
              <a:rPr lang="en-US" sz="1900" dirty="0">
                <a:solidFill>
                  <a:schemeClr val="tx1"/>
                </a:solidFill>
              </a:rPr>
              <a:t>:  generating </a:t>
            </a:r>
            <a:r>
              <a:rPr lang="en-US" sz="1900" dirty="0">
                <a:solidFill>
                  <a:srgbClr val="C00000"/>
                </a:solidFill>
              </a:rPr>
              <a:t>various and natural images </a:t>
            </a:r>
            <a:r>
              <a:rPr lang="en-US" sz="1900" dirty="0">
                <a:solidFill>
                  <a:schemeClr val="tx1"/>
                </a:solidFill>
              </a:rPr>
              <a:t>that </a:t>
            </a:r>
            <a:r>
              <a:rPr lang="en-US" sz="1900" dirty="0">
                <a:solidFill>
                  <a:srgbClr val="C00000"/>
                </a:solidFill>
              </a:rPr>
              <a:t>match text  </a:t>
            </a:r>
          </a:p>
          <a:p>
            <a:pPr marL="0" lvl="1" indent="0" fontAlgn="base">
              <a:lnSpc>
                <a:spcPct val="90000"/>
              </a:lnSpc>
              <a:spcBef>
                <a:spcPct val="50000"/>
              </a:spcBef>
              <a:spcAft>
                <a:spcPct val="0"/>
              </a:spcAft>
              <a:buClr>
                <a:schemeClr val="tx1"/>
              </a:buClr>
              <a:buNone/>
            </a:pPr>
            <a:r>
              <a:rPr lang="en-US" sz="1900" dirty="0">
                <a:solidFill>
                  <a:srgbClr val="C00000"/>
                </a:solidFill>
              </a:rPr>
              <a:t>                                                     descriptions</a:t>
            </a:r>
            <a:r>
              <a:rPr lang="en-US" sz="1900" dirty="0">
                <a:solidFill>
                  <a:schemeClr val="tx1"/>
                </a:solidFill>
              </a:rPr>
              <a:t>, not just only like the ground truth</a:t>
            </a:r>
          </a:p>
        </p:txBody>
      </p:sp>
      <p:sp>
        <p:nvSpPr>
          <p:cNvPr id="7" name="Title 1"/>
          <p:cNvSpPr>
            <a:spLocks noGrp="1"/>
          </p:cNvSpPr>
          <p:nvPr>
            <p:ph type="title"/>
          </p:nvPr>
        </p:nvSpPr>
        <p:spPr>
          <a:xfrm>
            <a:off x="498475" y="700216"/>
            <a:ext cx="8147051" cy="659398"/>
          </a:xfrm>
        </p:spPr>
        <p:txBody>
          <a:bodyPr/>
          <a:lstStyle/>
          <a:p>
            <a:r>
              <a:rPr lang="en-US" altLang="zh-CN" dirty="0"/>
              <a:t>Introduction</a:t>
            </a:r>
            <a:endParaRPr lang="zh-CN" altLang="en-US" dirty="0"/>
          </a:p>
        </p:txBody>
      </p:sp>
      <p:sp>
        <p:nvSpPr>
          <p:cNvPr id="6" name="Content Placeholder 2"/>
          <p:cNvSpPr txBox="1">
            <a:spLocks/>
          </p:cNvSpPr>
          <p:nvPr/>
        </p:nvSpPr>
        <p:spPr>
          <a:xfrm>
            <a:off x="-16475" y="2875053"/>
            <a:ext cx="9225287" cy="2249912"/>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1700" dirty="0"/>
              <a:t>Inputting text:</a:t>
            </a:r>
          </a:p>
          <a:p>
            <a:pPr marL="0" indent="0">
              <a:buNone/>
            </a:pPr>
            <a:r>
              <a:rPr lang="en-US" altLang="zh-CN" sz="1700" dirty="0"/>
              <a:t> A small bird with yellow and gray throat and belly , and darker crown, wings and tail feathers</a:t>
            </a:r>
            <a:endParaRPr lang="en-US" sz="1700" dirty="0"/>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237" y="3747148"/>
            <a:ext cx="8955622" cy="2508497"/>
          </a:xfrm>
          <a:prstGeom prst="rect">
            <a:avLst/>
          </a:prstGeom>
        </p:spPr>
      </p:pic>
      <p:sp>
        <p:nvSpPr>
          <p:cNvPr id="36" name="灯片编号占位符 35"/>
          <p:cNvSpPr>
            <a:spLocks noGrp="1"/>
          </p:cNvSpPr>
          <p:nvPr>
            <p:ph type="sldNum" sz="quarter" idx="12"/>
          </p:nvPr>
        </p:nvSpPr>
        <p:spPr/>
        <p:txBody>
          <a:bodyPr/>
          <a:lstStyle/>
          <a:p>
            <a:fld id="{FE3D4E1D-4661-9846-8161-CD16D23C16A9}" type="slidenum">
              <a:rPr kumimoji="1" lang="zh-CN" altLang="en-US" smtClean="0"/>
              <a:t>4</a:t>
            </a:fld>
            <a:endParaRPr kumimoji="1" lang="zh-CN" altLang="en-US"/>
          </a:p>
        </p:txBody>
      </p:sp>
    </p:spTree>
    <p:extLst>
      <p:ext uri="{BB962C8B-B14F-4D97-AF65-F5344CB8AC3E}">
        <p14:creationId xmlns:p14="http://schemas.microsoft.com/office/powerpoint/2010/main" val="10499135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p:cNvSpPr>
            <a:spLocks noGrp="1"/>
          </p:cNvSpPr>
          <p:nvPr>
            <p:ph idx="1"/>
          </p:nvPr>
        </p:nvSpPr>
        <p:spPr>
          <a:xfrm>
            <a:off x="0" y="1541077"/>
            <a:ext cx="9801312" cy="1306518"/>
          </a:xfrm>
        </p:spPr>
        <p:txBody>
          <a:bodyPr>
            <a:normAutofit/>
          </a:bodyPr>
          <a:lstStyle/>
          <a:p>
            <a:pPr marL="342900" lvl="1" indent="-342900" fontAlgn="base">
              <a:lnSpc>
                <a:spcPct val="90000"/>
              </a:lnSpc>
              <a:spcBef>
                <a:spcPct val="50000"/>
              </a:spcBef>
              <a:spcAft>
                <a:spcPct val="0"/>
              </a:spcAft>
              <a:buClr>
                <a:schemeClr val="tx1"/>
              </a:buClr>
              <a:buFont typeface="Wingdings" charset="2"/>
              <a:buChar char="v"/>
            </a:pPr>
            <a:r>
              <a:rPr lang="en-US" b="1" dirty="0">
                <a:ea typeface="华文中宋" panose="02010600040101010101" pitchFamily="2" charset="-122"/>
              </a:rPr>
              <a:t>Problem Statement</a:t>
            </a:r>
          </a:p>
          <a:p>
            <a:pPr marL="0" lvl="1" indent="0" fontAlgn="base">
              <a:lnSpc>
                <a:spcPct val="90000"/>
              </a:lnSpc>
              <a:spcBef>
                <a:spcPct val="50000"/>
              </a:spcBef>
              <a:spcAft>
                <a:spcPct val="0"/>
              </a:spcAft>
              <a:buClr>
                <a:schemeClr val="tx1"/>
              </a:buClr>
              <a:buNone/>
            </a:pPr>
            <a:r>
              <a:rPr lang="en-US" altLang="zh-CN" sz="1900" b="1" dirty="0">
                <a:solidFill>
                  <a:schemeClr val="tx1"/>
                </a:solidFill>
                <a:ea typeface="华文中宋" panose="02010600040101010101" pitchFamily="2" charset="-122"/>
              </a:rPr>
              <a:t>       </a:t>
            </a:r>
            <a:r>
              <a:rPr lang="en-US" altLang="zh-CN" sz="1900" dirty="0">
                <a:solidFill>
                  <a:schemeClr val="tx1"/>
                </a:solidFill>
              </a:rPr>
              <a:t>Text-to-image synthesis </a:t>
            </a:r>
            <a:r>
              <a:rPr lang="en-US" sz="1900" dirty="0">
                <a:solidFill>
                  <a:schemeClr val="tx1"/>
                </a:solidFill>
              </a:rPr>
              <a:t>:  generating </a:t>
            </a:r>
            <a:r>
              <a:rPr lang="en-US" sz="1900" dirty="0">
                <a:solidFill>
                  <a:srgbClr val="C00000"/>
                </a:solidFill>
              </a:rPr>
              <a:t>various and natural images </a:t>
            </a:r>
            <a:r>
              <a:rPr lang="en-US" sz="1900" dirty="0">
                <a:solidFill>
                  <a:schemeClr val="tx1"/>
                </a:solidFill>
              </a:rPr>
              <a:t>that </a:t>
            </a:r>
            <a:r>
              <a:rPr lang="en-US" sz="1900" dirty="0">
                <a:solidFill>
                  <a:srgbClr val="C00000"/>
                </a:solidFill>
              </a:rPr>
              <a:t>match text  </a:t>
            </a:r>
          </a:p>
          <a:p>
            <a:pPr marL="0" lvl="1" indent="0" fontAlgn="base">
              <a:lnSpc>
                <a:spcPct val="90000"/>
              </a:lnSpc>
              <a:spcBef>
                <a:spcPct val="50000"/>
              </a:spcBef>
              <a:spcAft>
                <a:spcPct val="0"/>
              </a:spcAft>
              <a:buClr>
                <a:schemeClr val="tx1"/>
              </a:buClr>
              <a:buNone/>
            </a:pPr>
            <a:r>
              <a:rPr lang="en-US" sz="1900" dirty="0">
                <a:solidFill>
                  <a:srgbClr val="C00000"/>
                </a:solidFill>
              </a:rPr>
              <a:t>                                                     descriptions</a:t>
            </a:r>
            <a:r>
              <a:rPr lang="en-US" sz="1900" dirty="0">
                <a:solidFill>
                  <a:schemeClr val="tx1"/>
                </a:solidFill>
              </a:rPr>
              <a:t>, not just only like the ground truth</a:t>
            </a:r>
          </a:p>
        </p:txBody>
      </p:sp>
      <p:sp>
        <p:nvSpPr>
          <p:cNvPr id="7" name="Title 1"/>
          <p:cNvSpPr>
            <a:spLocks noGrp="1"/>
          </p:cNvSpPr>
          <p:nvPr>
            <p:ph type="title"/>
          </p:nvPr>
        </p:nvSpPr>
        <p:spPr>
          <a:xfrm>
            <a:off x="498475" y="700216"/>
            <a:ext cx="8147051" cy="659398"/>
          </a:xfrm>
        </p:spPr>
        <p:txBody>
          <a:bodyPr/>
          <a:lstStyle/>
          <a:p>
            <a:r>
              <a:rPr lang="en-US" altLang="zh-CN" dirty="0"/>
              <a:t>Introduction</a:t>
            </a:r>
            <a:endParaRPr lang="zh-CN" altLang="en-US" dirty="0"/>
          </a:p>
        </p:txBody>
      </p:sp>
      <p:sp>
        <p:nvSpPr>
          <p:cNvPr id="6" name="Content Placeholder 2"/>
          <p:cNvSpPr txBox="1">
            <a:spLocks/>
          </p:cNvSpPr>
          <p:nvPr/>
        </p:nvSpPr>
        <p:spPr>
          <a:xfrm>
            <a:off x="0" y="2875053"/>
            <a:ext cx="9258395" cy="650739"/>
          </a:xfrm>
          <a:prstGeom prst="rect">
            <a:avLst/>
          </a:prstGeom>
        </p:spPr>
        <p:txBody>
          <a:bodyPr vert="horz" lIns="68580" tIns="34290" rIns="68580" bIns="3429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1700" dirty="0"/>
              <a:t>Text input:</a:t>
            </a:r>
          </a:p>
          <a:p>
            <a:pPr marL="0" indent="0">
              <a:buNone/>
            </a:pPr>
            <a:r>
              <a:rPr lang="en-US" altLang="zh-CN" sz="1700" dirty="0"/>
              <a:t> A small bird with </a:t>
            </a:r>
            <a:r>
              <a:rPr lang="en-US" altLang="zh-CN" sz="1700" dirty="0">
                <a:solidFill>
                  <a:schemeClr val="accent3">
                    <a:lumMod val="75000"/>
                  </a:schemeClr>
                </a:solidFill>
              </a:rPr>
              <a:t>yellow and gray throat and belly</a:t>
            </a:r>
            <a:r>
              <a:rPr lang="en-US" altLang="zh-CN" sz="1700" dirty="0"/>
              <a:t>, and darker crown, wings and tail feathers</a:t>
            </a:r>
            <a:endParaRPr lang="en-US" sz="1700" dirty="0"/>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237" y="3747148"/>
            <a:ext cx="8955622" cy="2508497"/>
          </a:xfrm>
          <a:prstGeom prst="rect">
            <a:avLst/>
          </a:prstGeom>
        </p:spPr>
      </p:pic>
      <p:sp>
        <p:nvSpPr>
          <p:cNvPr id="36" name="灯片编号占位符 35"/>
          <p:cNvSpPr>
            <a:spLocks noGrp="1"/>
          </p:cNvSpPr>
          <p:nvPr>
            <p:ph type="sldNum" sz="quarter" idx="12"/>
          </p:nvPr>
        </p:nvSpPr>
        <p:spPr/>
        <p:txBody>
          <a:bodyPr/>
          <a:lstStyle/>
          <a:p>
            <a:fld id="{FE3D4E1D-4661-9846-8161-CD16D23C16A9}" type="slidenum">
              <a:rPr kumimoji="1" lang="zh-CN" altLang="en-US" smtClean="0"/>
              <a:t>5</a:t>
            </a:fld>
            <a:endParaRPr kumimoji="1" lang="zh-CN" altLang="en-US"/>
          </a:p>
        </p:txBody>
      </p:sp>
      <p:sp>
        <p:nvSpPr>
          <p:cNvPr id="8" name="矩形 7"/>
          <p:cNvSpPr/>
          <p:nvPr/>
        </p:nvSpPr>
        <p:spPr>
          <a:xfrm>
            <a:off x="2899719" y="4637900"/>
            <a:ext cx="1013254" cy="363496"/>
          </a:xfrm>
          <a:prstGeom prst="rect">
            <a:avLst/>
          </a:prstGeom>
          <a:noFill/>
          <a:ln>
            <a:solidFill>
              <a:schemeClr val="accent3">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9" name="矩形 8"/>
          <p:cNvSpPr/>
          <p:nvPr/>
        </p:nvSpPr>
        <p:spPr>
          <a:xfrm>
            <a:off x="5807590" y="4637900"/>
            <a:ext cx="766205" cy="749643"/>
          </a:xfrm>
          <a:prstGeom prst="rect">
            <a:avLst/>
          </a:prstGeom>
          <a:noFill/>
          <a:ln>
            <a:solidFill>
              <a:schemeClr val="accent3">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0" name="矩形 9"/>
          <p:cNvSpPr/>
          <p:nvPr/>
        </p:nvSpPr>
        <p:spPr>
          <a:xfrm>
            <a:off x="7183394" y="4652574"/>
            <a:ext cx="527223" cy="697644"/>
          </a:xfrm>
          <a:prstGeom prst="rect">
            <a:avLst/>
          </a:prstGeom>
          <a:noFill/>
          <a:ln>
            <a:solidFill>
              <a:schemeClr val="accent3">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cxnSp>
        <p:nvCxnSpPr>
          <p:cNvPr id="11" name="直接箭头连接符 10"/>
          <p:cNvCxnSpPr/>
          <p:nvPr/>
        </p:nvCxnSpPr>
        <p:spPr>
          <a:xfrm flipH="1">
            <a:off x="3492843" y="3525792"/>
            <a:ext cx="345989" cy="1112108"/>
          </a:xfrm>
          <a:prstGeom prst="straightConnector1">
            <a:avLst/>
          </a:prstGeom>
          <a:ln>
            <a:solidFill>
              <a:schemeClr val="accent3">
                <a:lumMod val="7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3" name="直接箭头连接符 12"/>
          <p:cNvCxnSpPr/>
          <p:nvPr/>
        </p:nvCxnSpPr>
        <p:spPr>
          <a:xfrm>
            <a:off x="3912973" y="3525792"/>
            <a:ext cx="1923620" cy="1112108"/>
          </a:xfrm>
          <a:prstGeom prst="straightConnector1">
            <a:avLst/>
          </a:prstGeom>
          <a:ln>
            <a:solidFill>
              <a:schemeClr val="accent3">
                <a:lumMod val="7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4" name="直接箭头连接符 13"/>
          <p:cNvCxnSpPr/>
          <p:nvPr/>
        </p:nvCxnSpPr>
        <p:spPr>
          <a:xfrm>
            <a:off x="4127156" y="3523696"/>
            <a:ext cx="3171568" cy="1114204"/>
          </a:xfrm>
          <a:prstGeom prst="straightConnector1">
            <a:avLst/>
          </a:prstGeom>
          <a:ln>
            <a:solidFill>
              <a:schemeClr val="accent3">
                <a:lumMod val="75000"/>
              </a:schemeClr>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71285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linds(horizontal)">
                                      <p:cBhvr>
                                        <p:cTn id="7" dur="500"/>
                                        <p:tgtEl>
                                          <p:spTgt spid="11"/>
                                        </p:tgtEl>
                                      </p:cBhvr>
                                    </p:animEffect>
                                  </p:childTnLst>
                                  <p:subTnLst>
                                    <p:set>
                                      <p:cBhvr override="childStyle">
                                        <p:cTn dur="1" fill="hold" display="0" masterRel="nextClick" afterEffect="1"/>
                                        <p:tgtEl>
                                          <p:spTgt spid="11"/>
                                        </p:tgtEl>
                                        <p:attrNameLst>
                                          <p:attrName>style.visibility</p:attrName>
                                        </p:attrNameLst>
                                      </p:cBhvr>
                                      <p:to>
                                        <p:strVal val="hidden"/>
                                      </p:to>
                                    </p:set>
                                  </p:subTnLst>
                                </p:cTn>
                              </p:par>
                              <p:par>
                                <p:cTn id="8" presetID="3" presetClass="entr" presetSubtype="1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blinds(horizontal)">
                                      <p:cBhvr>
                                        <p:cTn id="10" dur="500"/>
                                        <p:tgtEl>
                                          <p:spTgt spid="13"/>
                                        </p:tgtEl>
                                      </p:cBhvr>
                                    </p:animEffect>
                                  </p:childTnLst>
                                  <p:subTnLst>
                                    <p:set>
                                      <p:cBhvr override="childStyle">
                                        <p:cTn dur="1" fill="hold" display="0" masterRel="nextClick" afterEffect="1"/>
                                        <p:tgtEl>
                                          <p:spTgt spid="13"/>
                                        </p:tgtEl>
                                        <p:attrNameLst>
                                          <p:attrName>style.visibility</p:attrName>
                                        </p:attrNameLst>
                                      </p:cBhvr>
                                      <p:to>
                                        <p:strVal val="hidden"/>
                                      </p:to>
                                    </p:set>
                                  </p:subTnLst>
                                </p:cTn>
                              </p:par>
                              <p:par>
                                <p:cTn id="11" presetID="3" presetClass="entr" presetSubtype="1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blinds(horizontal)">
                                      <p:cBhvr>
                                        <p:cTn id="13" dur="500"/>
                                        <p:tgtEl>
                                          <p:spTgt spid="14"/>
                                        </p:tgtEl>
                                      </p:cBhvr>
                                    </p:animEffect>
                                  </p:childTnLst>
                                  <p:subTnLst>
                                    <p:set>
                                      <p:cBhvr override="childStyle">
                                        <p:cTn dur="1" fill="hold" display="0" masterRel="nextClick" afterEffect="1"/>
                                        <p:tgtEl>
                                          <p:spTgt spid="14"/>
                                        </p:tgtEl>
                                        <p:attrNameLst>
                                          <p:attrName>style.visibility</p:attrName>
                                        </p:attrNameLst>
                                      </p:cBhvr>
                                      <p:to>
                                        <p:strVal val="hidden"/>
                                      </p:to>
                                    </p:set>
                                  </p:subTnLst>
                                </p:cTn>
                              </p:par>
                              <p:par>
                                <p:cTn id="14" presetID="3" presetClass="entr" presetSubtype="1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blinds(horizontal)">
                                      <p:cBhvr>
                                        <p:cTn id="16" dur="500"/>
                                        <p:tgtEl>
                                          <p:spTgt spid="8"/>
                                        </p:tgtEl>
                                      </p:cBhvr>
                                    </p:animEffect>
                                  </p:childTnLst>
                                  <p:subTnLst>
                                    <p:set>
                                      <p:cBhvr override="childStyle">
                                        <p:cTn dur="1" fill="hold" display="0" masterRel="nextClick" afterEffect="1"/>
                                        <p:tgtEl>
                                          <p:spTgt spid="8"/>
                                        </p:tgtEl>
                                        <p:attrNameLst>
                                          <p:attrName>style.visibility</p:attrName>
                                        </p:attrNameLst>
                                      </p:cBhvr>
                                      <p:to>
                                        <p:strVal val="hidden"/>
                                      </p:to>
                                    </p:set>
                                  </p:subTnLst>
                                </p:cTn>
                              </p:par>
                              <p:par>
                                <p:cTn id="17" presetID="3" presetClass="entr" presetSubtype="1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blinds(horizontal)">
                                      <p:cBhvr>
                                        <p:cTn id="19" dur="500"/>
                                        <p:tgtEl>
                                          <p:spTgt spid="9"/>
                                        </p:tgtEl>
                                      </p:cBhvr>
                                    </p:animEffect>
                                  </p:childTnLst>
                                  <p:subTnLst>
                                    <p:set>
                                      <p:cBhvr override="childStyle">
                                        <p:cTn dur="1" fill="hold" display="0" masterRel="nextClick" afterEffect="1"/>
                                        <p:tgtEl>
                                          <p:spTgt spid="9"/>
                                        </p:tgtEl>
                                        <p:attrNameLst>
                                          <p:attrName>style.visibility</p:attrName>
                                        </p:attrNameLst>
                                      </p:cBhvr>
                                      <p:to>
                                        <p:strVal val="hidden"/>
                                      </p:to>
                                    </p:set>
                                  </p:subTnLst>
                                </p:cTn>
                              </p:par>
                              <p:par>
                                <p:cTn id="20" presetID="3" presetClass="entr" presetSubtype="10" fill="hold" grpId="0"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blinds(horizontal)">
                                      <p:cBhvr>
                                        <p:cTn id="22" dur="500"/>
                                        <p:tgtEl>
                                          <p:spTgt spid="10"/>
                                        </p:tgtEl>
                                      </p:cBhvr>
                                    </p:animEffect>
                                  </p:childTnLst>
                                  <p:subTnLst>
                                    <p:set>
                                      <p:cBhvr override="childStyle">
                                        <p:cTn dur="1" fill="hold" display="0" masterRel="nextClick" afterEffect="1"/>
                                        <p:tgtEl>
                                          <p:spTgt spid="10"/>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p:cNvSpPr>
            <a:spLocks noGrp="1"/>
          </p:cNvSpPr>
          <p:nvPr>
            <p:ph idx="1"/>
          </p:nvPr>
        </p:nvSpPr>
        <p:spPr>
          <a:xfrm>
            <a:off x="0" y="1541077"/>
            <a:ext cx="9801312" cy="1306518"/>
          </a:xfrm>
        </p:spPr>
        <p:txBody>
          <a:bodyPr>
            <a:normAutofit/>
          </a:bodyPr>
          <a:lstStyle/>
          <a:p>
            <a:pPr marL="342900" lvl="1" indent="-342900" fontAlgn="base">
              <a:lnSpc>
                <a:spcPct val="90000"/>
              </a:lnSpc>
              <a:spcBef>
                <a:spcPct val="50000"/>
              </a:spcBef>
              <a:spcAft>
                <a:spcPct val="0"/>
              </a:spcAft>
              <a:buClr>
                <a:schemeClr val="tx1"/>
              </a:buClr>
              <a:buFont typeface="Wingdings" charset="2"/>
              <a:buChar char="v"/>
            </a:pPr>
            <a:r>
              <a:rPr lang="en-US" b="1" dirty="0">
                <a:ea typeface="华文中宋" panose="02010600040101010101" pitchFamily="2" charset="-122"/>
              </a:rPr>
              <a:t>Problem Statement</a:t>
            </a:r>
          </a:p>
          <a:p>
            <a:pPr marL="0" lvl="1" indent="0" fontAlgn="base">
              <a:lnSpc>
                <a:spcPct val="90000"/>
              </a:lnSpc>
              <a:spcBef>
                <a:spcPct val="50000"/>
              </a:spcBef>
              <a:spcAft>
                <a:spcPct val="0"/>
              </a:spcAft>
              <a:buClr>
                <a:schemeClr val="tx1"/>
              </a:buClr>
              <a:buNone/>
            </a:pPr>
            <a:r>
              <a:rPr lang="en-US" altLang="zh-CN" sz="1900" b="1" dirty="0">
                <a:solidFill>
                  <a:schemeClr val="tx1"/>
                </a:solidFill>
                <a:ea typeface="华文中宋" panose="02010600040101010101" pitchFamily="2" charset="-122"/>
              </a:rPr>
              <a:t>       </a:t>
            </a:r>
            <a:r>
              <a:rPr lang="en-US" altLang="zh-CN" sz="1900" dirty="0">
                <a:solidFill>
                  <a:schemeClr val="tx1"/>
                </a:solidFill>
              </a:rPr>
              <a:t>Text-to-image synthesis </a:t>
            </a:r>
            <a:r>
              <a:rPr lang="en-US" sz="1900" dirty="0">
                <a:solidFill>
                  <a:schemeClr val="tx1"/>
                </a:solidFill>
              </a:rPr>
              <a:t>:  generating </a:t>
            </a:r>
            <a:r>
              <a:rPr lang="en-US" sz="1900" dirty="0">
                <a:solidFill>
                  <a:srgbClr val="C00000"/>
                </a:solidFill>
              </a:rPr>
              <a:t>various and natural images </a:t>
            </a:r>
            <a:r>
              <a:rPr lang="en-US" sz="1900" dirty="0">
                <a:solidFill>
                  <a:schemeClr val="tx1"/>
                </a:solidFill>
              </a:rPr>
              <a:t>that </a:t>
            </a:r>
            <a:r>
              <a:rPr lang="en-US" sz="1900" dirty="0">
                <a:solidFill>
                  <a:srgbClr val="C00000"/>
                </a:solidFill>
              </a:rPr>
              <a:t>match text  </a:t>
            </a:r>
          </a:p>
          <a:p>
            <a:pPr marL="0" lvl="1" indent="0" fontAlgn="base">
              <a:lnSpc>
                <a:spcPct val="90000"/>
              </a:lnSpc>
              <a:spcBef>
                <a:spcPct val="50000"/>
              </a:spcBef>
              <a:spcAft>
                <a:spcPct val="0"/>
              </a:spcAft>
              <a:buClr>
                <a:schemeClr val="tx1"/>
              </a:buClr>
              <a:buNone/>
            </a:pPr>
            <a:r>
              <a:rPr lang="en-US" sz="1900" dirty="0">
                <a:solidFill>
                  <a:srgbClr val="C00000"/>
                </a:solidFill>
              </a:rPr>
              <a:t>                                                     descriptions</a:t>
            </a:r>
            <a:r>
              <a:rPr lang="en-US" sz="1900" dirty="0">
                <a:solidFill>
                  <a:schemeClr val="tx1"/>
                </a:solidFill>
              </a:rPr>
              <a:t>, not just only like the ground truth</a:t>
            </a:r>
          </a:p>
        </p:txBody>
      </p:sp>
      <p:sp>
        <p:nvSpPr>
          <p:cNvPr id="7" name="Title 1"/>
          <p:cNvSpPr>
            <a:spLocks noGrp="1"/>
          </p:cNvSpPr>
          <p:nvPr>
            <p:ph type="title"/>
          </p:nvPr>
        </p:nvSpPr>
        <p:spPr>
          <a:xfrm>
            <a:off x="498475" y="700216"/>
            <a:ext cx="8147051" cy="659398"/>
          </a:xfrm>
        </p:spPr>
        <p:txBody>
          <a:bodyPr/>
          <a:lstStyle/>
          <a:p>
            <a:r>
              <a:rPr lang="en-US" altLang="zh-CN" dirty="0"/>
              <a:t>Introduction</a:t>
            </a:r>
            <a:endParaRPr lang="zh-CN" altLang="en-US" dirty="0"/>
          </a:p>
        </p:txBody>
      </p:sp>
      <p:sp>
        <p:nvSpPr>
          <p:cNvPr id="6" name="Content Placeholder 2"/>
          <p:cNvSpPr txBox="1">
            <a:spLocks/>
          </p:cNvSpPr>
          <p:nvPr/>
        </p:nvSpPr>
        <p:spPr>
          <a:xfrm>
            <a:off x="-16475" y="2875053"/>
            <a:ext cx="9225287" cy="2249912"/>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1700" dirty="0"/>
              <a:t>Inputting text:</a:t>
            </a:r>
          </a:p>
          <a:p>
            <a:pPr marL="0" indent="0">
              <a:buNone/>
            </a:pPr>
            <a:r>
              <a:rPr lang="en-US" altLang="zh-CN" sz="1700" dirty="0"/>
              <a:t> A small bird with yellow and gray throat and belly , and </a:t>
            </a:r>
            <a:r>
              <a:rPr lang="en-US" altLang="zh-CN" sz="1700" dirty="0">
                <a:solidFill>
                  <a:schemeClr val="accent2">
                    <a:lumMod val="60000"/>
                    <a:lumOff val="40000"/>
                  </a:schemeClr>
                </a:solidFill>
              </a:rPr>
              <a:t>darker crown, wings and tail feathers</a:t>
            </a:r>
            <a:endParaRPr lang="en-US" sz="1700" dirty="0">
              <a:solidFill>
                <a:schemeClr val="accent2">
                  <a:lumMod val="60000"/>
                  <a:lumOff val="40000"/>
                </a:schemeClr>
              </a:solidFill>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237" y="3747148"/>
            <a:ext cx="8955622" cy="2508497"/>
          </a:xfrm>
          <a:prstGeom prst="rect">
            <a:avLst/>
          </a:prstGeom>
        </p:spPr>
      </p:pic>
      <p:sp>
        <p:nvSpPr>
          <p:cNvPr id="36" name="灯片编号占位符 35"/>
          <p:cNvSpPr>
            <a:spLocks noGrp="1"/>
          </p:cNvSpPr>
          <p:nvPr>
            <p:ph type="sldNum" sz="quarter" idx="12"/>
          </p:nvPr>
        </p:nvSpPr>
        <p:spPr/>
        <p:txBody>
          <a:bodyPr/>
          <a:lstStyle/>
          <a:p>
            <a:fld id="{FE3D4E1D-4661-9846-8161-CD16D23C16A9}" type="slidenum">
              <a:rPr kumimoji="1" lang="zh-CN" altLang="en-US" smtClean="0"/>
              <a:t>6</a:t>
            </a:fld>
            <a:endParaRPr kumimoji="1" lang="zh-CN" altLang="en-US"/>
          </a:p>
        </p:txBody>
      </p:sp>
      <p:sp>
        <p:nvSpPr>
          <p:cNvPr id="21" name="矩形 20"/>
          <p:cNvSpPr/>
          <p:nvPr/>
        </p:nvSpPr>
        <p:spPr>
          <a:xfrm>
            <a:off x="2792627" y="4011825"/>
            <a:ext cx="1589903" cy="847432"/>
          </a:xfrm>
          <a:prstGeom prst="rect">
            <a:avLst/>
          </a:prstGeom>
          <a:noFill/>
          <a:ln>
            <a:solidFill>
              <a:schemeClr val="tx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22" name="矩形 21"/>
          <p:cNvSpPr/>
          <p:nvPr/>
        </p:nvSpPr>
        <p:spPr>
          <a:xfrm>
            <a:off x="4975654" y="4339342"/>
            <a:ext cx="1622854" cy="1328287"/>
          </a:xfrm>
          <a:prstGeom prst="rect">
            <a:avLst/>
          </a:prstGeom>
          <a:noFill/>
          <a:ln>
            <a:solidFill>
              <a:schemeClr val="tx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23" name="矩形 22"/>
          <p:cNvSpPr/>
          <p:nvPr/>
        </p:nvSpPr>
        <p:spPr>
          <a:xfrm>
            <a:off x="7099926" y="4228857"/>
            <a:ext cx="1545599" cy="1264662"/>
          </a:xfrm>
          <a:prstGeom prst="rect">
            <a:avLst/>
          </a:prstGeom>
          <a:noFill/>
          <a:ln>
            <a:solidFill>
              <a:schemeClr val="tx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cxnSp>
        <p:nvCxnSpPr>
          <p:cNvPr id="24" name="直接箭头连接符 23"/>
          <p:cNvCxnSpPr/>
          <p:nvPr/>
        </p:nvCxnSpPr>
        <p:spPr>
          <a:xfrm flipH="1">
            <a:off x="4456670" y="3509022"/>
            <a:ext cx="2117125" cy="626370"/>
          </a:xfrm>
          <a:prstGeom prst="straightConnector1">
            <a:avLst/>
          </a:prstGeom>
          <a:ln>
            <a:solidFill>
              <a:schemeClr val="tx2">
                <a:lumMod val="60000"/>
                <a:lumOff val="4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25" name="直接箭头连接符 24"/>
          <p:cNvCxnSpPr/>
          <p:nvPr/>
        </p:nvCxnSpPr>
        <p:spPr>
          <a:xfrm flipH="1">
            <a:off x="6186616" y="3525792"/>
            <a:ext cx="411892" cy="813550"/>
          </a:xfrm>
          <a:prstGeom prst="straightConnector1">
            <a:avLst/>
          </a:prstGeom>
          <a:ln>
            <a:solidFill>
              <a:schemeClr val="tx2">
                <a:lumMod val="60000"/>
                <a:lumOff val="4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26" name="直接箭头连接符 25"/>
          <p:cNvCxnSpPr/>
          <p:nvPr/>
        </p:nvCxnSpPr>
        <p:spPr>
          <a:xfrm>
            <a:off x="6664411" y="3525792"/>
            <a:ext cx="1046206" cy="703065"/>
          </a:xfrm>
          <a:prstGeom prst="straightConnector1">
            <a:avLst/>
          </a:prstGeom>
          <a:ln>
            <a:solidFill>
              <a:schemeClr val="tx2">
                <a:lumMod val="60000"/>
                <a:lumOff val="40000"/>
              </a:schemeClr>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47890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blinds(horizontal)">
                                      <p:cBhvr>
                                        <p:cTn id="7" dur="500"/>
                                        <p:tgtEl>
                                          <p:spTgt spid="25"/>
                                        </p:tgtEl>
                                      </p:cBhvr>
                                    </p:animEffect>
                                  </p:childTnLst>
                                </p:cTn>
                              </p:par>
                              <p:par>
                                <p:cTn id="8" presetID="3" presetClass="entr" presetSubtype="10" fill="hold"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blinds(horizontal)">
                                      <p:cBhvr>
                                        <p:cTn id="10" dur="500"/>
                                        <p:tgtEl>
                                          <p:spTgt spid="26"/>
                                        </p:tgtEl>
                                      </p:cBhvr>
                                    </p:animEffect>
                                  </p:childTnLst>
                                </p:cTn>
                              </p:par>
                              <p:par>
                                <p:cTn id="11" presetID="3" presetClass="entr" presetSubtype="10" fill="hold"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blinds(horizontal)">
                                      <p:cBhvr>
                                        <p:cTn id="13" dur="500"/>
                                        <p:tgtEl>
                                          <p:spTgt spid="24"/>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blinds(horizontal)">
                                      <p:cBhvr>
                                        <p:cTn id="16" dur="500"/>
                                        <p:tgtEl>
                                          <p:spTgt spid="21"/>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blinds(horizontal)">
                                      <p:cBhvr>
                                        <p:cTn id="19" dur="500"/>
                                        <p:tgtEl>
                                          <p:spTgt spid="22"/>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blinds(horizontal)">
                                      <p:cBhvr>
                                        <p:cTn id="22"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p:cNvSpPr>
            <a:spLocks noGrp="1"/>
          </p:cNvSpPr>
          <p:nvPr>
            <p:ph idx="1"/>
          </p:nvPr>
        </p:nvSpPr>
        <p:spPr>
          <a:xfrm>
            <a:off x="1600200" y="1828800"/>
            <a:ext cx="5543550" cy="3429000"/>
          </a:xfrm>
          <a:noFill/>
        </p:spPr>
        <p:txBody>
          <a:bodyPr>
            <a:normAutofit/>
          </a:bodyPr>
          <a:lstStyle/>
          <a:p>
            <a:pPr>
              <a:lnSpc>
                <a:spcPct val="90000"/>
              </a:lnSpc>
              <a:buClr>
                <a:schemeClr val="tx2">
                  <a:lumMod val="60000"/>
                  <a:lumOff val="40000"/>
                </a:schemeClr>
              </a:buClr>
              <a:buSzPct val="75000"/>
              <a:buFont typeface="Wingdings" charset="2"/>
              <a:buChar char="v"/>
            </a:pPr>
            <a:r>
              <a:rPr kumimoji="1" lang="en-US" altLang="zh-CN" dirty="0">
                <a:ea typeface="新細明體" charset="-120"/>
              </a:rPr>
              <a:t> </a:t>
            </a:r>
            <a:r>
              <a:rPr kumimoji="1" lang="en-US" altLang="zh-CN" dirty="0">
                <a:solidFill>
                  <a:schemeClr val="bg1">
                    <a:lumMod val="85000"/>
                  </a:schemeClr>
                </a:solidFill>
                <a:ea typeface="新細明體" charset="-120"/>
              </a:rPr>
              <a:t>Introduction</a:t>
            </a:r>
          </a:p>
          <a:p>
            <a:pPr>
              <a:lnSpc>
                <a:spcPct val="90000"/>
              </a:lnSpc>
              <a:buClr>
                <a:schemeClr val="tx2">
                  <a:lumMod val="60000"/>
                  <a:lumOff val="40000"/>
                </a:schemeClr>
              </a:buClr>
              <a:buSzPct val="75000"/>
              <a:buFont typeface="Wingdings" charset="2"/>
              <a:buChar char="v"/>
            </a:pPr>
            <a:r>
              <a:rPr kumimoji="1" lang="en-US" altLang="zh-CN" dirty="0">
                <a:solidFill>
                  <a:schemeClr val="bg1">
                    <a:lumMod val="85000"/>
                  </a:schemeClr>
                </a:solidFill>
                <a:ea typeface="新細明體" charset="-120"/>
              </a:rPr>
              <a:t> </a:t>
            </a:r>
            <a:r>
              <a:rPr kumimoji="1" lang="en-US" altLang="zh-CN" dirty="0">
                <a:ea typeface="新細明體" charset="-120"/>
              </a:rPr>
              <a:t>Related Work</a:t>
            </a:r>
          </a:p>
          <a:p>
            <a:pPr>
              <a:lnSpc>
                <a:spcPct val="90000"/>
              </a:lnSpc>
              <a:buClr>
                <a:schemeClr val="tx2">
                  <a:lumMod val="60000"/>
                  <a:lumOff val="40000"/>
                </a:schemeClr>
              </a:buClr>
              <a:buSzPct val="75000"/>
              <a:buFont typeface="Wingdings" charset="2"/>
              <a:buChar char="v"/>
            </a:pPr>
            <a:r>
              <a:rPr kumimoji="1" lang="en-US" altLang="zh-CN" dirty="0">
                <a:solidFill>
                  <a:schemeClr val="bg1">
                    <a:lumMod val="85000"/>
                  </a:schemeClr>
                </a:solidFill>
                <a:ea typeface="新細明體" charset="-120"/>
              </a:rPr>
              <a:t> Our Method</a:t>
            </a:r>
            <a:endParaRPr kumimoji="1" lang="en-US" altLang="zh-CN" sz="1800" dirty="0">
              <a:solidFill>
                <a:schemeClr val="bg1">
                  <a:lumMod val="85000"/>
                </a:schemeClr>
              </a:solidFill>
              <a:ea typeface="新細明體" charset="-120"/>
            </a:endParaRPr>
          </a:p>
          <a:p>
            <a:pPr>
              <a:lnSpc>
                <a:spcPct val="90000"/>
              </a:lnSpc>
              <a:buClr>
                <a:schemeClr val="tx2">
                  <a:lumMod val="60000"/>
                  <a:lumOff val="40000"/>
                </a:schemeClr>
              </a:buClr>
              <a:buSzPct val="75000"/>
              <a:buFont typeface="Wingdings" charset="2"/>
              <a:buChar char="v"/>
            </a:pPr>
            <a:r>
              <a:rPr kumimoji="1" lang="en-US" altLang="zh-CN" dirty="0">
                <a:solidFill>
                  <a:schemeClr val="bg1">
                    <a:lumMod val="85000"/>
                  </a:schemeClr>
                </a:solidFill>
                <a:ea typeface="新細明體" charset="-120"/>
              </a:rPr>
              <a:t> Experiments and Results</a:t>
            </a:r>
          </a:p>
        </p:txBody>
      </p:sp>
      <p:sp>
        <p:nvSpPr>
          <p:cNvPr id="4" name="Title 1"/>
          <p:cNvSpPr>
            <a:spLocks noGrp="1"/>
          </p:cNvSpPr>
          <p:nvPr>
            <p:ph type="title"/>
          </p:nvPr>
        </p:nvSpPr>
        <p:spPr>
          <a:xfrm>
            <a:off x="498475" y="700216"/>
            <a:ext cx="8147051" cy="659398"/>
          </a:xfrm>
        </p:spPr>
        <p:txBody>
          <a:bodyPr/>
          <a:lstStyle/>
          <a:p>
            <a:r>
              <a:rPr lang="en-US" altLang="zh-CN" dirty="0"/>
              <a:t>Outline</a:t>
            </a:r>
            <a:endParaRPr lang="zh-CN" altLang="en-US" dirty="0"/>
          </a:p>
        </p:txBody>
      </p:sp>
      <p:sp>
        <p:nvSpPr>
          <p:cNvPr id="2" name="灯片编号占位符 1"/>
          <p:cNvSpPr>
            <a:spLocks noGrp="1"/>
          </p:cNvSpPr>
          <p:nvPr>
            <p:ph type="sldNum" sz="quarter" idx="12"/>
          </p:nvPr>
        </p:nvSpPr>
        <p:spPr/>
        <p:txBody>
          <a:bodyPr/>
          <a:lstStyle/>
          <a:p>
            <a:fld id="{FE3D4E1D-4661-9846-8161-CD16D23C16A9}" type="slidenum">
              <a:rPr kumimoji="1" lang="zh-CN" altLang="en-US" smtClean="0"/>
              <a:t>7</a:t>
            </a:fld>
            <a:endParaRPr kumimoji="1" lang="zh-CN" altLang="en-US"/>
          </a:p>
        </p:txBody>
      </p:sp>
    </p:spTree>
    <p:extLst>
      <p:ext uri="{BB962C8B-B14F-4D97-AF65-F5344CB8AC3E}">
        <p14:creationId xmlns:p14="http://schemas.microsoft.com/office/powerpoint/2010/main" val="33195537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p:cNvSpPr>
            <a:spLocks noGrp="1"/>
          </p:cNvSpPr>
          <p:nvPr>
            <p:ph idx="1"/>
          </p:nvPr>
        </p:nvSpPr>
        <p:spPr>
          <a:xfrm>
            <a:off x="331228" y="1598640"/>
            <a:ext cx="9084621" cy="469058"/>
          </a:xfrm>
        </p:spPr>
        <p:txBody>
          <a:bodyPr>
            <a:normAutofit/>
          </a:bodyPr>
          <a:lstStyle/>
          <a:p>
            <a:pPr marL="342900" lvl="1" indent="-342900" fontAlgn="base">
              <a:lnSpc>
                <a:spcPct val="90000"/>
              </a:lnSpc>
              <a:spcBef>
                <a:spcPct val="50000"/>
              </a:spcBef>
              <a:spcAft>
                <a:spcPct val="0"/>
              </a:spcAft>
              <a:buClr>
                <a:schemeClr val="tx1"/>
              </a:buClr>
              <a:buFont typeface="Wingdings" charset="2"/>
              <a:buChar char="v"/>
            </a:pPr>
            <a:r>
              <a:rPr lang="en-US" sz="2600" b="1" dirty="0">
                <a:ea typeface="华文中宋" panose="02010600040101010101" pitchFamily="2" charset="-122"/>
              </a:rPr>
              <a:t>State-of-the-Arts</a:t>
            </a:r>
          </a:p>
        </p:txBody>
      </p:sp>
      <p:sp>
        <p:nvSpPr>
          <p:cNvPr id="7" name="Title 1"/>
          <p:cNvSpPr>
            <a:spLocks noGrp="1"/>
          </p:cNvSpPr>
          <p:nvPr>
            <p:ph type="title"/>
          </p:nvPr>
        </p:nvSpPr>
        <p:spPr>
          <a:xfrm>
            <a:off x="498475" y="700216"/>
            <a:ext cx="8147051" cy="659398"/>
          </a:xfrm>
        </p:spPr>
        <p:txBody>
          <a:bodyPr/>
          <a:lstStyle/>
          <a:p>
            <a:r>
              <a:rPr lang="en-US" altLang="zh-CN" dirty="0"/>
              <a:t>Related work</a:t>
            </a:r>
            <a:endParaRPr lang="zh-CN" altLang="en-US" dirty="0"/>
          </a:p>
        </p:txBody>
      </p:sp>
      <p:sp>
        <p:nvSpPr>
          <p:cNvPr id="5" name="文本框 4"/>
          <p:cNvSpPr txBox="1"/>
          <p:nvPr/>
        </p:nvSpPr>
        <p:spPr>
          <a:xfrm>
            <a:off x="95834" y="4540258"/>
            <a:ext cx="7724872" cy="1754326"/>
          </a:xfrm>
          <a:prstGeom prst="rect">
            <a:avLst/>
          </a:prstGeom>
          <a:noFill/>
        </p:spPr>
        <p:txBody>
          <a:bodyPr wrap="square" rtlCol="0">
            <a:spAutoFit/>
          </a:bodyPr>
          <a:lstStyle/>
          <a:p>
            <a:r>
              <a:rPr lang="en-US" altLang="zh-CN" sz="1800" dirty="0"/>
              <a:t>A: </a:t>
            </a:r>
          </a:p>
          <a:p>
            <a:r>
              <a:rPr lang="en-US" altLang="zh-CN" sz="1800" dirty="0"/>
              <a:t>	training one G and multiple Ds, </a:t>
            </a:r>
            <a:r>
              <a:rPr lang="en-US" altLang="zh-CN" sz="1800" dirty="0">
                <a:solidFill>
                  <a:srgbClr val="0070C0"/>
                </a:solidFill>
              </a:rPr>
              <a:t>directly</a:t>
            </a:r>
          </a:p>
          <a:p>
            <a:r>
              <a:rPr lang="en-US" altLang="zh-CN" sz="1800" dirty="0"/>
              <a:t>B: </a:t>
            </a:r>
          </a:p>
          <a:p>
            <a:r>
              <a:rPr lang="en-US" altLang="zh-CN" sz="1800" dirty="0"/>
              <a:t>	training multi-pair GANs , </a:t>
            </a:r>
            <a:r>
              <a:rPr lang="en-US" altLang="zh-CN" sz="1800" dirty="0">
                <a:solidFill>
                  <a:srgbClr val="0070C0"/>
                </a:solidFill>
              </a:rPr>
              <a:t>stage-by-stage</a:t>
            </a:r>
          </a:p>
          <a:p>
            <a:r>
              <a:rPr lang="en-US" altLang="zh-CN" sz="1800" dirty="0"/>
              <a:t>C: </a:t>
            </a:r>
          </a:p>
          <a:p>
            <a:r>
              <a:rPr lang="en-US" altLang="zh-CN" sz="1800" dirty="0"/>
              <a:t>	training a single-stream G with hierarchically-nested Ds, </a:t>
            </a:r>
            <a:r>
              <a:rPr lang="en-US" altLang="zh-CN" sz="1800" dirty="0">
                <a:solidFill>
                  <a:srgbClr val="0070C0"/>
                </a:solidFill>
              </a:rPr>
              <a:t>end-to-end</a:t>
            </a:r>
            <a:r>
              <a:rPr lang="en-US" altLang="zh-CN" sz="1800" dirty="0"/>
              <a:t> </a:t>
            </a:r>
          </a:p>
        </p:txBody>
      </p:sp>
      <p:pic>
        <p:nvPicPr>
          <p:cNvPr id="10" name="图片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18" y="2019751"/>
            <a:ext cx="9144000" cy="2568455"/>
          </a:xfrm>
          <a:prstGeom prst="rect">
            <a:avLst/>
          </a:prstGeom>
        </p:spPr>
      </p:pic>
      <p:sp>
        <p:nvSpPr>
          <p:cNvPr id="13" name="矩形 12"/>
          <p:cNvSpPr/>
          <p:nvPr/>
        </p:nvSpPr>
        <p:spPr>
          <a:xfrm>
            <a:off x="4890782" y="2019751"/>
            <a:ext cx="4253218" cy="2520507"/>
          </a:xfrm>
          <a:prstGeom prst="rect">
            <a:avLst/>
          </a:prstGeom>
          <a:noFill/>
          <a:ln>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5" name="灯片编号占位符 14"/>
          <p:cNvSpPr>
            <a:spLocks noGrp="1"/>
          </p:cNvSpPr>
          <p:nvPr>
            <p:ph type="sldNum" sz="quarter" idx="12"/>
          </p:nvPr>
        </p:nvSpPr>
        <p:spPr/>
        <p:txBody>
          <a:bodyPr/>
          <a:lstStyle/>
          <a:p>
            <a:fld id="{FE3D4E1D-4661-9846-8161-CD16D23C16A9}" type="slidenum">
              <a:rPr kumimoji="1" lang="zh-CN" altLang="en-US" smtClean="0"/>
              <a:t>8</a:t>
            </a:fld>
            <a:endParaRPr kumimoji="1" lang="zh-CN" altLang="en-US"/>
          </a:p>
        </p:txBody>
      </p:sp>
    </p:spTree>
    <p:extLst>
      <p:ext uri="{BB962C8B-B14F-4D97-AF65-F5344CB8AC3E}">
        <p14:creationId xmlns:p14="http://schemas.microsoft.com/office/powerpoint/2010/main" val="25776259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p:cNvSpPr>
            <a:spLocks noGrp="1"/>
          </p:cNvSpPr>
          <p:nvPr>
            <p:ph idx="1"/>
          </p:nvPr>
        </p:nvSpPr>
        <p:spPr>
          <a:xfrm>
            <a:off x="1600200" y="1995811"/>
            <a:ext cx="5543550" cy="3261989"/>
          </a:xfrm>
          <a:noFill/>
        </p:spPr>
        <p:txBody>
          <a:bodyPr>
            <a:normAutofit/>
          </a:bodyPr>
          <a:lstStyle/>
          <a:p>
            <a:pPr>
              <a:lnSpc>
                <a:spcPct val="90000"/>
              </a:lnSpc>
              <a:buClr>
                <a:schemeClr val="tx2">
                  <a:lumMod val="60000"/>
                  <a:lumOff val="40000"/>
                </a:schemeClr>
              </a:buClr>
              <a:buSzPct val="75000"/>
              <a:buFont typeface="Wingdings" charset="2"/>
              <a:buChar char="v"/>
            </a:pPr>
            <a:r>
              <a:rPr kumimoji="1" lang="en-US" altLang="zh-CN" dirty="0">
                <a:solidFill>
                  <a:schemeClr val="bg1">
                    <a:lumMod val="85000"/>
                  </a:schemeClr>
                </a:solidFill>
                <a:ea typeface="新細明體" charset="-120"/>
              </a:rPr>
              <a:t> Introduction</a:t>
            </a:r>
          </a:p>
          <a:p>
            <a:pPr>
              <a:lnSpc>
                <a:spcPct val="90000"/>
              </a:lnSpc>
              <a:buClr>
                <a:schemeClr val="tx2">
                  <a:lumMod val="60000"/>
                  <a:lumOff val="40000"/>
                </a:schemeClr>
              </a:buClr>
              <a:buSzPct val="75000"/>
              <a:buFont typeface="Wingdings" charset="2"/>
              <a:buChar char="v"/>
            </a:pPr>
            <a:r>
              <a:rPr kumimoji="1" lang="en-US" altLang="zh-CN" dirty="0">
                <a:solidFill>
                  <a:schemeClr val="bg1">
                    <a:lumMod val="85000"/>
                  </a:schemeClr>
                </a:solidFill>
                <a:ea typeface="新細明體" charset="-120"/>
              </a:rPr>
              <a:t> Related Work</a:t>
            </a:r>
          </a:p>
          <a:p>
            <a:pPr>
              <a:lnSpc>
                <a:spcPct val="90000"/>
              </a:lnSpc>
              <a:buClr>
                <a:schemeClr val="tx2">
                  <a:lumMod val="60000"/>
                  <a:lumOff val="40000"/>
                </a:schemeClr>
              </a:buClr>
              <a:buSzPct val="75000"/>
              <a:buFont typeface="Wingdings" charset="2"/>
              <a:buChar char="v"/>
            </a:pPr>
            <a:r>
              <a:rPr kumimoji="1" lang="en-US" altLang="zh-CN" dirty="0">
                <a:ea typeface="新細明體" charset="-120"/>
              </a:rPr>
              <a:t> Our Method</a:t>
            </a:r>
            <a:endParaRPr kumimoji="1" lang="en-US" altLang="zh-CN" sz="1800" dirty="0">
              <a:ea typeface="新細明體" charset="-120"/>
            </a:endParaRPr>
          </a:p>
          <a:p>
            <a:pPr>
              <a:lnSpc>
                <a:spcPct val="90000"/>
              </a:lnSpc>
              <a:buClr>
                <a:schemeClr val="tx2">
                  <a:lumMod val="60000"/>
                  <a:lumOff val="40000"/>
                </a:schemeClr>
              </a:buClr>
              <a:buSzPct val="75000"/>
              <a:buFont typeface="Wingdings" charset="2"/>
              <a:buChar char="v"/>
            </a:pPr>
            <a:r>
              <a:rPr kumimoji="1" lang="en-US" altLang="zh-CN" dirty="0">
                <a:solidFill>
                  <a:schemeClr val="bg1">
                    <a:lumMod val="85000"/>
                  </a:schemeClr>
                </a:solidFill>
                <a:ea typeface="新細明體" charset="-120"/>
              </a:rPr>
              <a:t> Experiments and Results</a:t>
            </a:r>
          </a:p>
        </p:txBody>
      </p:sp>
      <p:sp>
        <p:nvSpPr>
          <p:cNvPr id="4" name="Title 1"/>
          <p:cNvSpPr>
            <a:spLocks noGrp="1"/>
          </p:cNvSpPr>
          <p:nvPr>
            <p:ph type="title"/>
          </p:nvPr>
        </p:nvSpPr>
        <p:spPr>
          <a:xfrm>
            <a:off x="498475" y="700216"/>
            <a:ext cx="8147051" cy="659398"/>
          </a:xfrm>
        </p:spPr>
        <p:txBody>
          <a:bodyPr/>
          <a:lstStyle/>
          <a:p>
            <a:r>
              <a:rPr lang="en-US" altLang="zh-CN" dirty="0"/>
              <a:t>Outline</a:t>
            </a:r>
            <a:endParaRPr lang="zh-CN" altLang="en-US" dirty="0"/>
          </a:p>
        </p:txBody>
      </p:sp>
      <p:sp>
        <p:nvSpPr>
          <p:cNvPr id="2" name="灯片编号占位符 1"/>
          <p:cNvSpPr>
            <a:spLocks noGrp="1"/>
          </p:cNvSpPr>
          <p:nvPr>
            <p:ph type="sldNum" sz="quarter" idx="12"/>
          </p:nvPr>
        </p:nvSpPr>
        <p:spPr/>
        <p:txBody>
          <a:bodyPr/>
          <a:lstStyle/>
          <a:p>
            <a:fld id="{FE3D4E1D-4661-9846-8161-CD16D23C16A9}" type="slidenum">
              <a:rPr kumimoji="1" lang="zh-CN" altLang="en-US" smtClean="0"/>
              <a:t>9</a:t>
            </a:fld>
            <a:endParaRPr kumimoji="1" lang="zh-CN" altLang="en-US"/>
          </a:p>
        </p:txBody>
      </p:sp>
    </p:spTree>
    <p:extLst>
      <p:ext uri="{BB962C8B-B14F-4D97-AF65-F5344CB8AC3E}">
        <p14:creationId xmlns:p14="http://schemas.microsoft.com/office/powerpoint/2010/main" val="2657699550"/>
      </p:ext>
    </p:extLst>
  </p:cSld>
  <p:clrMapOvr>
    <a:masterClrMapping/>
  </p:clrMapOvr>
</p:sld>
</file>

<file path=ppt/theme/_rels/them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鞍具">
  <a:themeElements>
    <a:clrScheme name="鞍具">
      <a:dk1>
        <a:srgbClr val="302C24"/>
      </a:dk1>
      <a:lt1>
        <a:sysClr val="window" lastClr="FFFFFF"/>
      </a:lt1>
      <a:dk2>
        <a:srgbClr val="AC6416"/>
      </a:dk2>
      <a:lt2>
        <a:srgbClr val="E8E4DB"/>
      </a:lt2>
      <a:accent1>
        <a:srgbClr val="C6B178"/>
      </a:accent1>
      <a:accent2>
        <a:srgbClr val="9C5B14"/>
      </a:accent2>
      <a:accent3>
        <a:srgbClr val="71B2BC"/>
      </a:accent3>
      <a:accent4>
        <a:srgbClr val="78AA5D"/>
      </a:accent4>
      <a:accent5>
        <a:srgbClr val="867099"/>
      </a:accent5>
      <a:accent6>
        <a:srgbClr val="4C6F75"/>
      </a:accent6>
      <a:hlink>
        <a:srgbClr val="F27B0E"/>
      </a:hlink>
      <a:folHlink>
        <a:srgbClr val="989268"/>
      </a:folHlink>
    </a:clrScheme>
    <a:fontScheme name="鞍具">
      <a:majorFont>
        <a:latin typeface="Book Antiqua"/>
        <a:ea typeface=""/>
        <a:cs typeface=""/>
        <a:font script="Jpan" typeface="ＭＳ 明朝"/>
        <a:font script="Hans" typeface="宋体"/>
        <a:font script="Hant" typeface="新細明體"/>
      </a:majorFont>
      <a:minorFont>
        <a:latin typeface="Book Antiqua"/>
        <a:ea typeface=""/>
        <a:cs typeface=""/>
        <a:font script="Jpan" typeface="ＭＳ 明朝"/>
        <a:font script="Hans" typeface="宋体"/>
        <a:font script="Hant" typeface="新細明體"/>
      </a:minorFont>
    </a:fontScheme>
    <a:fmtScheme name="鞍具">
      <a:fillStyleLst>
        <a:solidFill>
          <a:schemeClr val="phClr"/>
        </a:solidFill>
        <a:gradFill rotWithShape="1">
          <a:gsLst>
            <a:gs pos="0">
              <a:schemeClr val="phClr"/>
            </a:gs>
            <a:gs pos="30000">
              <a:schemeClr val="phClr">
                <a:tint val="80000"/>
              </a:schemeClr>
            </a:gs>
            <a:gs pos="100000">
              <a:schemeClr val="phClr">
                <a:tint val="100000"/>
              </a:schemeClr>
            </a:gs>
          </a:gsLst>
          <a:path path="rect">
            <a:fillToRect l="50000" r="100000"/>
          </a:path>
        </a:gradFill>
        <a:blipFill rotWithShape="1">
          <a:blip xmlns:r="http://schemas.openxmlformats.org/officeDocument/2006/relationships" r:embed="rId1">
            <a:duotone>
              <a:schemeClr val="phClr">
                <a:shade val="70000"/>
                <a:satMod val="120000"/>
              </a:schemeClr>
              <a:schemeClr val="phClr">
                <a:tint val="30000"/>
                <a:satMod val="120000"/>
              </a:schemeClr>
            </a:duotone>
          </a:blip>
          <a:stretch>
            <a:fillRect/>
          </a:stretch>
        </a:blipFill>
      </a:fillStyleLst>
      <a:lnStyleLst>
        <a:ln w="25400" cap="flat" cmpd="sng" algn="ctr">
          <a:solidFill>
            <a:schemeClr val="phClr">
              <a:shade val="95000"/>
              <a:satMod val="105000"/>
            </a:schemeClr>
          </a:solidFill>
          <a:prstDash val="solid"/>
        </a:ln>
        <a:ln w="50800" cap="flat" cmpd="dbl" algn="ctr">
          <a:solidFill>
            <a:schemeClr val="phClr"/>
          </a:solidFill>
          <a:prstDash val="solid"/>
        </a:ln>
        <a:ln w="76200" cap="flat" cmpd="dbl" algn="ctr">
          <a:solidFill>
            <a:schemeClr val="phClr"/>
          </a:solidFill>
          <a:prstDash val="solid"/>
        </a:ln>
      </a:lnStyleLst>
      <a:effectStyleLst>
        <a:effectStyle>
          <a:effectLst/>
        </a:effectStyle>
        <a:effectStyle>
          <a:effectLst>
            <a:outerShdw blurRad="38100" dist="25400" dir="5400000" rotWithShape="0">
              <a:srgbClr val="FFFFFF">
                <a:alpha val="75000"/>
              </a:srgbClr>
            </a:outerShdw>
          </a:effectLst>
          <a:scene3d>
            <a:camera prst="orthographicFront">
              <a:rot lat="0" lon="0" rev="0"/>
            </a:camera>
            <a:lightRig rig="sunrise" dir="tl">
              <a:rot lat="0" lon="0" rev="1200000"/>
            </a:lightRig>
          </a:scene3d>
          <a:sp3d prstMaterial="softEdge">
            <a:bevelT w="0" h="0"/>
          </a:sp3d>
        </a:effectStyle>
        <a:effectStyle>
          <a:effectLst>
            <a:innerShdw blurRad="76200" dist="38100" dir="13500000">
              <a:srgbClr val="FFFFFF">
                <a:alpha val="75000"/>
              </a:srgbClr>
            </a:innerShdw>
          </a:effectLst>
          <a:scene3d>
            <a:camera prst="perspectiveFront" fov="2400000"/>
            <a:lightRig rig="twoPt" dir="tl"/>
          </a:scene3d>
          <a:sp3d>
            <a:bevelT w="25400" h="12700" prst="angle"/>
          </a:sp3d>
        </a:effectStyle>
      </a:effectStyleLst>
      <a:bgFillStyleLst>
        <a:solidFill>
          <a:schemeClr val="phClr"/>
        </a:solidFill>
        <a:blipFill rotWithShape="1">
          <a:blip xmlns:r="http://schemas.openxmlformats.org/officeDocument/2006/relationships" r:embed="rId2">
            <a:duotone>
              <a:schemeClr val="phClr">
                <a:shade val="30000"/>
                <a:satMod val="250000"/>
              </a:schemeClr>
              <a:schemeClr val="phClr">
                <a:tint val="50000"/>
                <a:satMod val="200000"/>
              </a:schemeClr>
            </a:duotone>
          </a:blip>
          <a:stretch>
            <a:fillRect/>
          </a:stretch>
        </a:blipFill>
        <a:blipFill rotWithShape="1">
          <a:blip xmlns:r="http://schemas.openxmlformats.org/officeDocument/2006/relationships" r:embed="rId3">
            <a:duotone>
              <a:schemeClr val="phClr">
                <a:shade val="90000"/>
                <a:hueMod val="90000"/>
                <a:satMod val="150000"/>
                <a:lumMod val="90000"/>
              </a:schemeClr>
              <a:schemeClr val="phClr">
                <a:tint val="70000"/>
                <a:shade val="80000"/>
                <a:satMod val="300000"/>
                <a:lumMod val="110000"/>
              </a:schemeClr>
            </a:duotone>
          </a:blip>
          <a:stretch>
            <a:fillRect/>
          </a:stretch>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《未来媒体研究中心》演示文稿 moban 1</Template>
  <TotalTime>2134</TotalTime>
  <Words>2705</Words>
  <Application>Microsoft Office PowerPoint</Application>
  <PresentationFormat>全屏显示(4:3)</PresentationFormat>
  <Paragraphs>255</Paragraphs>
  <Slides>26</Slides>
  <Notes>25</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26</vt:i4>
      </vt:variant>
    </vt:vector>
  </HeadingPairs>
  <TitlesOfParts>
    <vt:vector size="38" baseType="lpstr">
      <vt:lpstr>Heiti SC Light</vt:lpstr>
      <vt:lpstr>新細明體</vt:lpstr>
      <vt:lpstr>华文中宋</vt:lpstr>
      <vt:lpstr>楷体</vt:lpstr>
      <vt:lpstr>宋体</vt:lpstr>
      <vt:lpstr>Arial</vt:lpstr>
      <vt:lpstr>Book Antiqua</vt:lpstr>
      <vt:lpstr>Calibri</vt:lpstr>
      <vt:lpstr>Times New Roman</vt:lpstr>
      <vt:lpstr>Wingdings</vt:lpstr>
      <vt:lpstr>Wingdings 2</vt:lpstr>
      <vt:lpstr>鞍具</vt:lpstr>
      <vt:lpstr>PowerPoint 演示文稿</vt:lpstr>
      <vt:lpstr>Outline</vt:lpstr>
      <vt:lpstr>Outline</vt:lpstr>
      <vt:lpstr>Introduction</vt:lpstr>
      <vt:lpstr>Introduction</vt:lpstr>
      <vt:lpstr>Introduction</vt:lpstr>
      <vt:lpstr>Outline</vt:lpstr>
      <vt:lpstr>Related work</vt:lpstr>
      <vt:lpstr>Outline</vt:lpstr>
      <vt:lpstr>Our Method</vt:lpstr>
      <vt:lpstr>Our Method</vt:lpstr>
      <vt:lpstr>Our Method</vt:lpstr>
      <vt:lpstr>Our Method</vt:lpstr>
      <vt:lpstr>Our Method</vt:lpstr>
      <vt:lpstr>Our Method</vt:lpstr>
      <vt:lpstr>Our Method</vt:lpstr>
      <vt:lpstr>Our Method</vt:lpstr>
      <vt:lpstr>Outline</vt:lpstr>
      <vt:lpstr>Experiments</vt:lpstr>
      <vt:lpstr>Experiments</vt:lpstr>
      <vt:lpstr>Experiments</vt:lpstr>
      <vt:lpstr>Experiments</vt:lpstr>
      <vt:lpstr>Experiments</vt:lpstr>
      <vt:lpstr>Experiments</vt:lpstr>
      <vt:lpstr>Conclusions</vt:lpstr>
      <vt:lpstr>PowerPoint 演示文稿</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SHUI Xiao Qin (Shirley)</dc:creator>
  <cp:lastModifiedBy>陈 岱渊</cp:lastModifiedBy>
  <cp:revision>115</cp:revision>
  <dcterms:created xsi:type="dcterms:W3CDTF">2017-03-27T10:33:00Z</dcterms:created>
  <dcterms:modified xsi:type="dcterms:W3CDTF">2018-11-14T07:56:54Z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2052-10.1.0.6490</vt:lpwstr>
  </property>
</Properties>
</file>